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9" r:id="rId2"/>
    <p:sldId id="266" r:id="rId3"/>
    <p:sldId id="260" r:id="rId4"/>
    <p:sldId id="262" r:id="rId5"/>
    <p:sldId id="263" r:id="rId6"/>
    <p:sldId id="261" r:id="rId7"/>
    <p:sldId id="264" r:id="rId8"/>
    <p:sldId id="265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A8150"/>
    <a:srgbClr val="E37553"/>
    <a:srgbClr val="E0653F"/>
    <a:srgbClr val="959697"/>
    <a:srgbClr val="EAEAEA"/>
    <a:srgbClr val="E3E5F1"/>
    <a:srgbClr val="EFF0F7"/>
    <a:srgbClr val="F5B493"/>
    <a:srgbClr val="F6BE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3" autoAdjust="0"/>
    <p:restoredTop sz="94674" autoAdjust="0"/>
  </p:normalViewPr>
  <p:slideViewPr>
    <p:cSldViewPr>
      <p:cViewPr varScale="1">
        <p:scale>
          <a:sx n="92" d="100"/>
          <a:sy n="92" d="100"/>
        </p:scale>
        <p:origin x="90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412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CD13F-9E93-4C57-A5BD-336347054114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B5BEB-1ADB-49FA-9859-ABF84DA6C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283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Čuvar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7BC95-A4F2-438A-872D-7E96AAD041FA}" type="datetimeFigureOut">
              <a:rPr lang="sr-Latn-RS" smtClean="0"/>
              <a:t>7.5.2020.</a:t>
            </a:fld>
            <a:endParaRPr lang="sr-Latn-RS"/>
          </a:p>
        </p:txBody>
      </p:sp>
      <p:sp>
        <p:nvSpPr>
          <p:cNvPr id="4" name="Čuvar mesta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Čuvar mesta za napomen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06B0B-B564-4C48-B875-46E4E6AF9D1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95380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©Templateswise.com - Mathematics P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F0CCBA1-D67F-4FF3-9C41-A277F22D034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4">
            <a:extLst>
              <a:ext uri="{FF2B5EF4-FFF2-40B4-BE49-F238E27FC236}">
                <a16:creationId xmlns:a16="http://schemas.microsoft.com/office/drawing/2014/main" id="{43959469-FF03-4825-9F3C-6BB93A8CB09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92176" y="1917700"/>
            <a:ext cx="8250238" cy="3225800"/>
            <a:chOff x="562" y="1208"/>
            <a:chExt cx="5197" cy="2032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B1E65A4E-8C9A-4FB6-BE39-496FA08B8A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30" y="2242"/>
              <a:ext cx="35" cy="35"/>
            </a:xfrm>
            <a:custGeom>
              <a:avLst/>
              <a:gdLst>
                <a:gd name="T0" fmla="*/ 0 w 70"/>
                <a:gd name="T1" fmla="*/ 0 h 71"/>
                <a:gd name="T2" fmla="*/ 70 w 70"/>
                <a:gd name="T3" fmla="*/ 71 h 71"/>
                <a:gd name="T4" fmla="*/ 70 w 70"/>
                <a:gd name="T5" fmla="*/ 71 h 71"/>
                <a:gd name="T6" fmla="*/ 35 w 70"/>
                <a:gd name="T7" fmla="*/ 35 h 71"/>
                <a:gd name="T8" fmla="*/ 0 w 70"/>
                <a:gd name="T9" fmla="*/ 0 h 71"/>
                <a:gd name="T10" fmla="*/ 0 w 70"/>
                <a:gd name="T1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71">
                  <a:moveTo>
                    <a:pt x="0" y="0"/>
                  </a:moveTo>
                  <a:lnTo>
                    <a:pt x="70" y="71"/>
                  </a:lnTo>
                  <a:lnTo>
                    <a:pt x="70" y="71"/>
                  </a:lnTo>
                  <a:lnTo>
                    <a:pt x="35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AF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6C522F41-9290-45DD-940D-42D9AAC4E9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5" y="2802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AF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7E2072D8-1ED5-41C9-BD46-3F9521F0E4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37" y="1501"/>
              <a:ext cx="2722" cy="1739"/>
            </a:xfrm>
            <a:custGeom>
              <a:avLst/>
              <a:gdLst>
                <a:gd name="T0" fmla="*/ 5445 w 5445"/>
                <a:gd name="T1" fmla="*/ 3477 h 3477"/>
                <a:gd name="T2" fmla="*/ 186 w 5445"/>
                <a:gd name="T3" fmla="*/ 972 h 3477"/>
                <a:gd name="T4" fmla="*/ 165 w 5445"/>
                <a:gd name="T5" fmla="*/ 954 h 3477"/>
                <a:gd name="T6" fmla="*/ 127 w 5445"/>
                <a:gd name="T7" fmla="*/ 913 h 3477"/>
                <a:gd name="T8" fmla="*/ 92 w 5445"/>
                <a:gd name="T9" fmla="*/ 870 h 3477"/>
                <a:gd name="T10" fmla="*/ 64 w 5445"/>
                <a:gd name="T11" fmla="*/ 822 h 3477"/>
                <a:gd name="T12" fmla="*/ 39 w 5445"/>
                <a:gd name="T13" fmla="*/ 772 h 3477"/>
                <a:gd name="T14" fmla="*/ 21 w 5445"/>
                <a:gd name="T15" fmla="*/ 719 h 3477"/>
                <a:gd name="T16" fmla="*/ 7 w 5445"/>
                <a:gd name="T17" fmla="*/ 662 h 3477"/>
                <a:gd name="T18" fmla="*/ 1 w 5445"/>
                <a:gd name="T19" fmla="*/ 605 h 3477"/>
                <a:gd name="T20" fmla="*/ 0 w 5445"/>
                <a:gd name="T21" fmla="*/ 575 h 3477"/>
                <a:gd name="T22" fmla="*/ 3 w 5445"/>
                <a:gd name="T23" fmla="*/ 522 h 3477"/>
                <a:gd name="T24" fmla="*/ 11 w 5445"/>
                <a:gd name="T25" fmla="*/ 470 h 3477"/>
                <a:gd name="T26" fmla="*/ 23 w 5445"/>
                <a:gd name="T27" fmla="*/ 420 h 3477"/>
                <a:gd name="T28" fmla="*/ 41 w 5445"/>
                <a:gd name="T29" fmla="*/ 373 h 3477"/>
                <a:gd name="T30" fmla="*/ 62 w 5445"/>
                <a:gd name="T31" fmla="*/ 328 h 3477"/>
                <a:gd name="T32" fmla="*/ 89 w 5445"/>
                <a:gd name="T33" fmla="*/ 285 h 3477"/>
                <a:gd name="T34" fmla="*/ 119 w 5445"/>
                <a:gd name="T35" fmla="*/ 245 h 3477"/>
                <a:gd name="T36" fmla="*/ 152 w 5445"/>
                <a:gd name="T37" fmla="*/ 209 h 3477"/>
                <a:gd name="T38" fmla="*/ 188 w 5445"/>
                <a:gd name="T39" fmla="*/ 176 h 3477"/>
                <a:gd name="T40" fmla="*/ 228 w 5445"/>
                <a:gd name="T41" fmla="*/ 146 h 3477"/>
                <a:gd name="T42" fmla="*/ 271 w 5445"/>
                <a:gd name="T43" fmla="*/ 119 h 3477"/>
                <a:gd name="T44" fmla="*/ 316 w 5445"/>
                <a:gd name="T45" fmla="*/ 98 h 3477"/>
                <a:gd name="T46" fmla="*/ 364 w 5445"/>
                <a:gd name="T47" fmla="*/ 80 h 3477"/>
                <a:gd name="T48" fmla="*/ 414 w 5445"/>
                <a:gd name="T49" fmla="*/ 68 h 3477"/>
                <a:gd name="T50" fmla="*/ 464 w 5445"/>
                <a:gd name="T51" fmla="*/ 60 h 3477"/>
                <a:gd name="T52" fmla="*/ 517 w 5445"/>
                <a:gd name="T53" fmla="*/ 57 h 3477"/>
                <a:gd name="T54" fmla="*/ 575 w 5445"/>
                <a:gd name="T55" fmla="*/ 0 h 3477"/>
                <a:gd name="T56" fmla="*/ 601 w 5445"/>
                <a:gd name="T57" fmla="*/ 1 h 3477"/>
                <a:gd name="T58" fmla="*/ 653 w 5445"/>
                <a:gd name="T59" fmla="*/ 7 h 3477"/>
                <a:gd name="T60" fmla="*/ 704 w 5445"/>
                <a:gd name="T61" fmla="*/ 17 h 3477"/>
                <a:gd name="T62" fmla="*/ 752 w 5445"/>
                <a:gd name="T63" fmla="*/ 32 h 3477"/>
                <a:gd name="T64" fmla="*/ 798 w 5445"/>
                <a:gd name="T65" fmla="*/ 51 h 3477"/>
                <a:gd name="T66" fmla="*/ 842 w 5445"/>
                <a:gd name="T67" fmla="*/ 75 h 3477"/>
                <a:gd name="T68" fmla="*/ 884 w 5445"/>
                <a:gd name="T69" fmla="*/ 103 h 3477"/>
                <a:gd name="T70" fmla="*/ 922 w 5445"/>
                <a:gd name="T71" fmla="*/ 134 h 3477"/>
                <a:gd name="T72" fmla="*/ 940 w 5445"/>
                <a:gd name="T73" fmla="*/ 152 h 3477"/>
                <a:gd name="T74" fmla="*/ 3146 w 5445"/>
                <a:gd name="T75" fmla="*/ 282 h 3477"/>
                <a:gd name="T76" fmla="*/ 3151 w 5445"/>
                <a:gd name="T77" fmla="*/ 273 h 3477"/>
                <a:gd name="T78" fmla="*/ 3160 w 5445"/>
                <a:gd name="T79" fmla="*/ 258 h 3477"/>
                <a:gd name="T80" fmla="*/ 3173 w 5445"/>
                <a:gd name="T81" fmla="*/ 244 h 3477"/>
                <a:gd name="T82" fmla="*/ 3187 w 5445"/>
                <a:gd name="T83" fmla="*/ 234 h 3477"/>
                <a:gd name="T84" fmla="*/ 3203 w 5445"/>
                <a:gd name="T85" fmla="*/ 225 h 3477"/>
                <a:gd name="T86" fmla="*/ 3220 w 5445"/>
                <a:gd name="T87" fmla="*/ 222 h 3477"/>
                <a:gd name="T88" fmla="*/ 3239 w 5445"/>
                <a:gd name="T89" fmla="*/ 221 h 3477"/>
                <a:gd name="T90" fmla="*/ 3257 w 5445"/>
                <a:gd name="T91" fmla="*/ 223 h 3477"/>
                <a:gd name="T92" fmla="*/ 3805 w 5445"/>
                <a:gd name="T93" fmla="*/ 424 h 3477"/>
                <a:gd name="T94" fmla="*/ 4343 w 5445"/>
                <a:gd name="T95" fmla="*/ 621 h 3477"/>
                <a:gd name="T96" fmla="*/ 4360 w 5445"/>
                <a:gd name="T97" fmla="*/ 629 h 3477"/>
                <a:gd name="T98" fmla="*/ 4374 w 5445"/>
                <a:gd name="T99" fmla="*/ 640 h 3477"/>
                <a:gd name="T100" fmla="*/ 4381 w 5445"/>
                <a:gd name="T101" fmla="*/ 646 h 3477"/>
                <a:gd name="T102" fmla="*/ 4391 w 5445"/>
                <a:gd name="T103" fmla="*/ 662 h 3477"/>
                <a:gd name="T104" fmla="*/ 5445 w 5445"/>
                <a:gd name="T105" fmla="*/ 1720 h 3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445" h="3477">
                  <a:moveTo>
                    <a:pt x="5445" y="1720"/>
                  </a:moveTo>
                  <a:lnTo>
                    <a:pt x="5445" y="3477"/>
                  </a:lnTo>
                  <a:lnTo>
                    <a:pt x="2690" y="3477"/>
                  </a:lnTo>
                  <a:lnTo>
                    <a:pt x="186" y="972"/>
                  </a:lnTo>
                  <a:lnTo>
                    <a:pt x="186" y="972"/>
                  </a:lnTo>
                  <a:lnTo>
                    <a:pt x="165" y="954"/>
                  </a:lnTo>
                  <a:lnTo>
                    <a:pt x="145" y="934"/>
                  </a:lnTo>
                  <a:lnTo>
                    <a:pt x="127" y="913"/>
                  </a:lnTo>
                  <a:lnTo>
                    <a:pt x="110" y="893"/>
                  </a:lnTo>
                  <a:lnTo>
                    <a:pt x="92" y="870"/>
                  </a:lnTo>
                  <a:lnTo>
                    <a:pt x="77" y="847"/>
                  </a:lnTo>
                  <a:lnTo>
                    <a:pt x="64" y="822"/>
                  </a:lnTo>
                  <a:lnTo>
                    <a:pt x="51" y="798"/>
                  </a:lnTo>
                  <a:lnTo>
                    <a:pt x="39" y="772"/>
                  </a:lnTo>
                  <a:lnTo>
                    <a:pt x="29" y="745"/>
                  </a:lnTo>
                  <a:lnTo>
                    <a:pt x="21" y="719"/>
                  </a:lnTo>
                  <a:lnTo>
                    <a:pt x="13" y="691"/>
                  </a:lnTo>
                  <a:lnTo>
                    <a:pt x="7" y="662"/>
                  </a:lnTo>
                  <a:lnTo>
                    <a:pt x="4" y="633"/>
                  </a:lnTo>
                  <a:lnTo>
                    <a:pt x="1" y="605"/>
                  </a:lnTo>
                  <a:lnTo>
                    <a:pt x="0" y="575"/>
                  </a:lnTo>
                  <a:lnTo>
                    <a:pt x="0" y="575"/>
                  </a:lnTo>
                  <a:lnTo>
                    <a:pt x="1" y="548"/>
                  </a:lnTo>
                  <a:lnTo>
                    <a:pt x="3" y="522"/>
                  </a:lnTo>
                  <a:lnTo>
                    <a:pt x="6" y="496"/>
                  </a:lnTo>
                  <a:lnTo>
                    <a:pt x="11" y="470"/>
                  </a:lnTo>
                  <a:lnTo>
                    <a:pt x="16" y="446"/>
                  </a:lnTo>
                  <a:lnTo>
                    <a:pt x="23" y="420"/>
                  </a:lnTo>
                  <a:lnTo>
                    <a:pt x="31" y="397"/>
                  </a:lnTo>
                  <a:lnTo>
                    <a:pt x="41" y="373"/>
                  </a:lnTo>
                  <a:lnTo>
                    <a:pt x="51" y="350"/>
                  </a:lnTo>
                  <a:lnTo>
                    <a:pt x="62" y="328"/>
                  </a:lnTo>
                  <a:lnTo>
                    <a:pt x="75" y="306"/>
                  </a:lnTo>
                  <a:lnTo>
                    <a:pt x="89" y="285"/>
                  </a:lnTo>
                  <a:lnTo>
                    <a:pt x="103" y="265"/>
                  </a:lnTo>
                  <a:lnTo>
                    <a:pt x="119" y="245"/>
                  </a:lnTo>
                  <a:lnTo>
                    <a:pt x="135" y="227"/>
                  </a:lnTo>
                  <a:lnTo>
                    <a:pt x="152" y="209"/>
                  </a:lnTo>
                  <a:lnTo>
                    <a:pt x="170" y="192"/>
                  </a:lnTo>
                  <a:lnTo>
                    <a:pt x="188" y="176"/>
                  </a:lnTo>
                  <a:lnTo>
                    <a:pt x="208" y="160"/>
                  </a:lnTo>
                  <a:lnTo>
                    <a:pt x="228" y="146"/>
                  </a:lnTo>
                  <a:lnTo>
                    <a:pt x="249" y="132"/>
                  </a:lnTo>
                  <a:lnTo>
                    <a:pt x="271" y="119"/>
                  </a:lnTo>
                  <a:lnTo>
                    <a:pt x="293" y="108"/>
                  </a:lnTo>
                  <a:lnTo>
                    <a:pt x="316" y="98"/>
                  </a:lnTo>
                  <a:lnTo>
                    <a:pt x="340" y="88"/>
                  </a:lnTo>
                  <a:lnTo>
                    <a:pt x="364" y="80"/>
                  </a:lnTo>
                  <a:lnTo>
                    <a:pt x="388" y="73"/>
                  </a:lnTo>
                  <a:lnTo>
                    <a:pt x="414" y="68"/>
                  </a:lnTo>
                  <a:lnTo>
                    <a:pt x="439" y="63"/>
                  </a:lnTo>
                  <a:lnTo>
                    <a:pt x="464" y="60"/>
                  </a:lnTo>
                  <a:lnTo>
                    <a:pt x="491" y="58"/>
                  </a:lnTo>
                  <a:lnTo>
                    <a:pt x="517" y="57"/>
                  </a:lnTo>
                  <a:lnTo>
                    <a:pt x="575" y="115"/>
                  </a:lnTo>
                  <a:lnTo>
                    <a:pt x="575" y="0"/>
                  </a:lnTo>
                  <a:lnTo>
                    <a:pt x="575" y="0"/>
                  </a:lnTo>
                  <a:lnTo>
                    <a:pt x="601" y="1"/>
                  </a:lnTo>
                  <a:lnTo>
                    <a:pt x="628" y="3"/>
                  </a:lnTo>
                  <a:lnTo>
                    <a:pt x="653" y="7"/>
                  </a:lnTo>
                  <a:lnTo>
                    <a:pt x="679" y="11"/>
                  </a:lnTo>
                  <a:lnTo>
                    <a:pt x="704" y="17"/>
                  </a:lnTo>
                  <a:lnTo>
                    <a:pt x="728" y="24"/>
                  </a:lnTo>
                  <a:lnTo>
                    <a:pt x="752" y="32"/>
                  </a:lnTo>
                  <a:lnTo>
                    <a:pt x="775" y="41"/>
                  </a:lnTo>
                  <a:lnTo>
                    <a:pt x="798" y="51"/>
                  </a:lnTo>
                  <a:lnTo>
                    <a:pt x="821" y="63"/>
                  </a:lnTo>
                  <a:lnTo>
                    <a:pt x="842" y="75"/>
                  </a:lnTo>
                  <a:lnTo>
                    <a:pt x="864" y="88"/>
                  </a:lnTo>
                  <a:lnTo>
                    <a:pt x="884" y="103"/>
                  </a:lnTo>
                  <a:lnTo>
                    <a:pt x="903" y="118"/>
                  </a:lnTo>
                  <a:lnTo>
                    <a:pt x="922" y="134"/>
                  </a:lnTo>
                  <a:lnTo>
                    <a:pt x="940" y="152"/>
                  </a:lnTo>
                  <a:lnTo>
                    <a:pt x="940" y="152"/>
                  </a:lnTo>
                  <a:lnTo>
                    <a:pt x="2590" y="1803"/>
                  </a:lnTo>
                  <a:lnTo>
                    <a:pt x="3146" y="282"/>
                  </a:lnTo>
                  <a:lnTo>
                    <a:pt x="3146" y="282"/>
                  </a:lnTo>
                  <a:lnTo>
                    <a:pt x="3151" y="273"/>
                  </a:lnTo>
                  <a:lnTo>
                    <a:pt x="3154" y="265"/>
                  </a:lnTo>
                  <a:lnTo>
                    <a:pt x="3160" y="258"/>
                  </a:lnTo>
                  <a:lnTo>
                    <a:pt x="3166" y="251"/>
                  </a:lnTo>
                  <a:lnTo>
                    <a:pt x="3173" y="244"/>
                  </a:lnTo>
                  <a:lnTo>
                    <a:pt x="3180" y="238"/>
                  </a:lnTo>
                  <a:lnTo>
                    <a:pt x="3187" y="234"/>
                  </a:lnTo>
                  <a:lnTo>
                    <a:pt x="3195" y="229"/>
                  </a:lnTo>
                  <a:lnTo>
                    <a:pt x="3203" y="225"/>
                  </a:lnTo>
                  <a:lnTo>
                    <a:pt x="3212" y="223"/>
                  </a:lnTo>
                  <a:lnTo>
                    <a:pt x="3220" y="222"/>
                  </a:lnTo>
                  <a:lnTo>
                    <a:pt x="3229" y="221"/>
                  </a:lnTo>
                  <a:lnTo>
                    <a:pt x="3239" y="221"/>
                  </a:lnTo>
                  <a:lnTo>
                    <a:pt x="3248" y="222"/>
                  </a:lnTo>
                  <a:lnTo>
                    <a:pt x="3257" y="223"/>
                  </a:lnTo>
                  <a:lnTo>
                    <a:pt x="3266" y="227"/>
                  </a:lnTo>
                  <a:lnTo>
                    <a:pt x="3805" y="424"/>
                  </a:lnTo>
                  <a:lnTo>
                    <a:pt x="4343" y="621"/>
                  </a:lnTo>
                  <a:lnTo>
                    <a:pt x="4343" y="621"/>
                  </a:lnTo>
                  <a:lnTo>
                    <a:pt x="4351" y="624"/>
                  </a:lnTo>
                  <a:lnTo>
                    <a:pt x="4360" y="629"/>
                  </a:lnTo>
                  <a:lnTo>
                    <a:pt x="4367" y="633"/>
                  </a:lnTo>
                  <a:lnTo>
                    <a:pt x="4374" y="640"/>
                  </a:lnTo>
                  <a:lnTo>
                    <a:pt x="4374" y="640"/>
                  </a:lnTo>
                  <a:lnTo>
                    <a:pt x="4381" y="646"/>
                  </a:lnTo>
                  <a:lnTo>
                    <a:pt x="4387" y="654"/>
                  </a:lnTo>
                  <a:lnTo>
                    <a:pt x="4391" y="662"/>
                  </a:lnTo>
                  <a:lnTo>
                    <a:pt x="4396" y="670"/>
                  </a:lnTo>
                  <a:lnTo>
                    <a:pt x="5445" y="1720"/>
                  </a:lnTo>
                  <a:close/>
                </a:path>
              </a:pathLst>
            </a:custGeom>
            <a:solidFill>
              <a:srgbClr val="00B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4E237DAE-58EC-4A29-8114-D9FA09CB0F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2" y="1208"/>
              <a:ext cx="3566" cy="2032"/>
            </a:xfrm>
            <a:custGeom>
              <a:avLst/>
              <a:gdLst>
                <a:gd name="T0" fmla="*/ 48 w 7132"/>
                <a:gd name="T1" fmla="*/ 3191 h 4064"/>
                <a:gd name="T2" fmla="*/ 46 w 7132"/>
                <a:gd name="T3" fmla="*/ 3184 h 4064"/>
                <a:gd name="T4" fmla="*/ 43 w 7132"/>
                <a:gd name="T5" fmla="*/ 3154 h 4064"/>
                <a:gd name="T6" fmla="*/ 10 w 7132"/>
                <a:gd name="T7" fmla="*/ 3026 h 4064"/>
                <a:gd name="T8" fmla="*/ 1 w 7132"/>
                <a:gd name="T9" fmla="*/ 2927 h 4064"/>
                <a:gd name="T10" fmla="*/ 7 w 7132"/>
                <a:gd name="T11" fmla="*/ 2808 h 4064"/>
                <a:gd name="T12" fmla="*/ 43 w 7132"/>
                <a:gd name="T13" fmla="*/ 2542 h 4064"/>
                <a:gd name="T14" fmla="*/ 136 w 7132"/>
                <a:gd name="T15" fmla="*/ 2019 h 4064"/>
                <a:gd name="T16" fmla="*/ 159 w 7132"/>
                <a:gd name="T17" fmla="*/ 1892 h 4064"/>
                <a:gd name="T18" fmla="*/ 9 w 7132"/>
                <a:gd name="T19" fmla="*/ 1490 h 4064"/>
                <a:gd name="T20" fmla="*/ 1 w 7132"/>
                <a:gd name="T21" fmla="*/ 1474 h 4064"/>
                <a:gd name="T22" fmla="*/ 3 w 7132"/>
                <a:gd name="T23" fmla="*/ 1454 h 4064"/>
                <a:gd name="T24" fmla="*/ 20 w 7132"/>
                <a:gd name="T25" fmla="*/ 1437 h 4064"/>
                <a:gd name="T26" fmla="*/ 39 w 7132"/>
                <a:gd name="T27" fmla="*/ 1435 h 4064"/>
                <a:gd name="T28" fmla="*/ 57 w 7132"/>
                <a:gd name="T29" fmla="*/ 1445 h 4064"/>
                <a:gd name="T30" fmla="*/ 253 w 7132"/>
                <a:gd name="T31" fmla="*/ 1460 h 4064"/>
                <a:gd name="T32" fmla="*/ 321 w 7132"/>
                <a:gd name="T33" fmla="*/ 1218 h 4064"/>
                <a:gd name="T34" fmla="*/ 385 w 7132"/>
                <a:gd name="T35" fmla="*/ 1044 h 4064"/>
                <a:gd name="T36" fmla="*/ 441 w 7132"/>
                <a:gd name="T37" fmla="*/ 939 h 4064"/>
                <a:gd name="T38" fmla="*/ 418 w 7132"/>
                <a:gd name="T39" fmla="*/ 886 h 4064"/>
                <a:gd name="T40" fmla="*/ 367 w 7132"/>
                <a:gd name="T41" fmla="*/ 802 h 4064"/>
                <a:gd name="T42" fmla="*/ 354 w 7132"/>
                <a:gd name="T43" fmla="*/ 741 h 4064"/>
                <a:gd name="T44" fmla="*/ 356 w 7132"/>
                <a:gd name="T45" fmla="*/ 700 h 4064"/>
                <a:gd name="T46" fmla="*/ 380 w 7132"/>
                <a:gd name="T47" fmla="*/ 613 h 4064"/>
                <a:gd name="T48" fmla="*/ 432 w 7132"/>
                <a:gd name="T49" fmla="*/ 544 h 4064"/>
                <a:gd name="T50" fmla="*/ 504 w 7132"/>
                <a:gd name="T51" fmla="*/ 498 h 4064"/>
                <a:gd name="T52" fmla="*/ 569 w 7132"/>
                <a:gd name="T53" fmla="*/ 393 h 4064"/>
                <a:gd name="T54" fmla="*/ 551 w 7132"/>
                <a:gd name="T55" fmla="*/ 392 h 4064"/>
                <a:gd name="T56" fmla="*/ 541 w 7132"/>
                <a:gd name="T57" fmla="*/ 382 h 4064"/>
                <a:gd name="T58" fmla="*/ 540 w 7132"/>
                <a:gd name="T59" fmla="*/ 19 h 4064"/>
                <a:gd name="T60" fmla="*/ 548 w 7132"/>
                <a:gd name="T61" fmla="*/ 4 h 4064"/>
                <a:gd name="T62" fmla="*/ 633 w 7132"/>
                <a:gd name="T63" fmla="*/ 0 h 4064"/>
                <a:gd name="T64" fmla="*/ 643 w 7132"/>
                <a:gd name="T65" fmla="*/ 4 h 4064"/>
                <a:gd name="T66" fmla="*/ 2825 w 7132"/>
                <a:gd name="T67" fmla="*/ 2136 h 4064"/>
                <a:gd name="T68" fmla="*/ 3073 w 7132"/>
                <a:gd name="T69" fmla="*/ 1920 h 4064"/>
                <a:gd name="T70" fmla="*/ 3229 w 7132"/>
                <a:gd name="T71" fmla="*/ 1823 h 4064"/>
                <a:gd name="T72" fmla="*/ 3453 w 7132"/>
                <a:gd name="T73" fmla="*/ 1720 h 4064"/>
                <a:gd name="T74" fmla="*/ 3694 w 7132"/>
                <a:gd name="T75" fmla="*/ 1654 h 4064"/>
                <a:gd name="T76" fmla="*/ 3948 w 7132"/>
                <a:gd name="T77" fmla="*/ 1624 h 4064"/>
                <a:gd name="T78" fmla="*/ 4095 w 7132"/>
                <a:gd name="T79" fmla="*/ 1625 h 4064"/>
                <a:gd name="T80" fmla="*/ 4254 w 7132"/>
                <a:gd name="T81" fmla="*/ 1640 h 4064"/>
                <a:gd name="T82" fmla="*/ 4408 w 7132"/>
                <a:gd name="T83" fmla="*/ 1670 h 4064"/>
                <a:gd name="T84" fmla="*/ 4555 w 7132"/>
                <a:gd name="T85" fmla="*/ 1714 h 4064"/>
                <a:gd name="T86" fmla="*/ 4698 w 7132"/>
                <a:gd name="T87" fmla="*/ 1771 h 4064"/>
                <a:gd name="T88" fmla="*/ 4833 w 7132"/>
                <a:gd name="T89" fmla="*/ 1841 h 4064"/>
                <a:gd name="T90" fmla="*/ 4960 w 7132"/>
                <a:gd name="T91" fmla="*/ 1923 h 4064"/>
                <a:gd name="T92" fmla="*/ 5079 w 7132"/>
                <a:gd name="T93" fmla="*/ 2017 h 4064"/>
                <a:gd name="T94" fmla="*/ 7132 w 7132"/>
                <a:gd name="T95" fmla="*/ 4064 h 4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132" h="4064">
                  <a:moveTo>
                    <a:pt x="7132" y="4064"/>
                  </a:moveTo>
                  <a:lnTo>
                    <a:pt x="921" y="4064"/>
                  </a:lnTo>
                  <a:lnTo>
                    <a:pt x="48" y="3191"/>
                  </a:lnTo>
                  <a:lnTo>
                    <a:pt x="48" y="3191"/>
                  </a:lnTo>
                  <a:lnTo>
                    <a:pt x="47" y="3188"/>
                  </a:lnTo>
                  <a:lnTo>
                    <a:pt x="47" y="3188"/>
                  </a:lnTo>
                  <a:lnTo>
                    <a:pt x="47" y="3188"/>
                  </a:lnTo>
                  <a:lnTo>
                    <a:pt x="46" y="3184"/>
                  </a:lnTo>
                  <a:lnTo>
                    <a:pt x="45" y="3174"/>
                  </a:lnTo>
                  <a:lnTo>
                    <a:pt x="45" y="3174"/>
                  </a:lnTo>
                  <a:lnTo>
                    <a:pt x="45" y="3164"/>
                  </a:lnTo>
                  <a:lnTo>
                    <a:pt x="43" y="3154"/>
                  </a:lnTo>
                  <a:lnTo>
                    <a:pt x="38" y="3132"/>
                  </a:lnTo>
                  <a:lnTo>
                    <a:pt x="23" y="3080"/>
                  </a:lnTo>
                  <a:lnTo>
                    <a:pt x="15" y="3045"/>
                  </a:lnTo>
                  <a:lnTo>
                    <a:pt x="10" y="3026"/>
                  </a:lnTo>
                  <a:lnTo>
                    <a:pt x="8" y="3005"/>
                  </a:lnTo>
                  <a:lnTo>
                    <a:pt x="4" y="2981"/>
                  </a:lnTo>
                  <a:lnTo>
                    <a:pt x="2" y="2956"/>
                  </a:lnTo>
                  <a:lnTo>
                    <a:pt x="1" y="2927"/>
                  </a:lnTo>
                  <a:lnTo>
                    <a:pt x="0" y="2896"/>
                  </a:lnTo>
                  <a:lnTo>
                    <a:pt x="0" y="2896"/>
                  </a:lnTo>
                  <a:lnTo>
                    <a:pt x="2" y="2858"/>
                  </a:lnTo>
                  <a:lnTo>
                    <a:pt x="7" y="2808"/>
                  </a:lnTo>
                  <a:lnTo>
                    <a:pt x="12" y="2750"/>
                  </a:lnTo>
                  <a:lnTo>
                    <a:pt x="22" y="2685"/>
                  </a:lnTo>
                  <a:lnTo>
                    <a:pt x="32" y="2615"/>
                  </a:lnTo>
                  <a:lnTo>
                    <a:pt x="43" y="2542"/>
                  </a:lnTo>
                  <a:lnTo>
                    <a:pt x="68" y="2392"/>
                  </a:lnTo>
                  <a:lnTo>
                    <a:pt x="93" y="2250"/>
                  </a:lnTo>
                  <a:lnTo>
                    <a:pt x="115" y="2131"/>
                  </a:lnTo>
                  <a:lnTo>
                    <a:pt x="136" y="2019"/>
                  </a:lnTo>
                  <a:lnTo>
                    <a:pt x="136" y="2019"/>
                  </a:lnTo>
                  <a:lnTo>
                    <a:pt x="142" y="1984"/>
                  </a:lnTo>
                  <a:lnTo>
                    <a:pt x="159" y="1892"/>
                  </a:lnTo>
                  <a:lnTo>
                    <a:pt x="159" y="1892"/>
                  </a:lnTo>
                  <a:lnTo>
                    <a:pt x="178" y="1796"/>
                  </a:lnTo>
                  <a:lnTo>
                    <a:pt x="201" y="1682"/>
                  </a:lnTo>
                  <a:lnTo>
                    <a:pt x="10" y="1491"/>
                  </a:lnTo>
                  <a:lnTo>
                    <a:pt x="9" y="1490"/>
                  </a:lnTo>
                  <a:lnTo>
                    <a:pt x="9" y="1490"/>
                  </a:lnTo>
                  <a:lnTo>
                    <a:pt x="5" y="1485"/>
                  </a:lnTo>
                  <a:lnTo>
                    <a:pt x="2" y="1480"/>
                  </a:lnTo>
                  <a:lnTo>
                    <a:pt x="1" y="1474"/>
                  </a:lnTo>
                  <a:lnTo>
                    <a:pt x="0" y="1467"/>
                  </a:lnTo>
                  <a:lnTo>
                    <a:pt x="0" y="1467"/>
                  </a:lnTo>
                  <a:lnTo>
                    <a:pt x="1" y="1460"/>
                  </a:lnTo>
                  <a:lnTo>
                    <a:pt x="3" y="1454"/>
                  </a:lnTo>
                  <a:lnTo>
                    <a:pt x="5" y="1448"/>
                  </a:lnTo>
                  <a:lnTo>
                    <a:pt x="10" y="1444"/>
                  </a:lnTo>
                  <a:lnTo>
                    <a:pt x="15" y="1439"/>
                  </a:lnTo>
                  <a:lnTo>
                    <a:pt x="20" y="1437"/>
                  </a:lnTo>
                  <a:lnTo>
                    <a:pt x="26" y="1435"/>
                  </a:lnTo>
                  <a:lnTo>
                    <a:pt x="33" y="1435"/>
                  </a:lnTo>
                  <a:lnTo>
                    <a:pt x="33" y="1435"/>
                  </a:lnTo>
                  <a:lnTo>
                    <a:pt x="39" y="1435"/>
                  </a:lnTo>
                  <a:lnTo>
                    <a:pt x="45" y="1436"/>
                  </a:lnTo>
                  <a:lnTo>
                    <a:pt x="49" y="1438"/>
                  </a:lnTo>
                  <a:lnTo>
                    <a:pt x="54" y="1442"/>
                  </a:lnTo>
                  <a:lnTo>
                    <a:pt x="57" y="1445"/>
                  </a:lnTo>
                  <a:lnTo>
                    <a:pt x="61" y="1450"/>
                  </a:lnTo>
                  <a:lnTo>
                    <a:pt x="63" y="1454"/>
                  </a:lnTo>
                  <a:lnTo>
                    <a:pt x="65" y="1460"/>
                  </a:lnTo>
                  <a:lnTo>
                    <a:pt x="253" y="1460"/>
                  </a:lnTo>
                  <a:lnTo>
                    <a:pt x="253" y="1460"/>
                  </a:lnTo>
                  <a:lnTo>
                    <a:pt x="275" y="1377"/>
                  </a:lnTo>
                  <a:lnTo>
                    <a:pt x="298" y="1296"/>
                  </a:lnTo>
                  <a:lnTo>
                    <a:pt x="321" y="1218"/>
                  </a:lnTo>
                  <a:lnTo>
                    <a:pt x="346" y="1144"/>
                  </a:lnTo>
                  <a:lnTo>
                    <a:pt x="359" y="1109"/>
                  </a:lnTo>
                  <a:lnTo>
                    <a:pt x="373" y="1075"/>
                  </a:lnTo>
                  <a:lnTo>
                    <a:pt x="385" y="1044"/>
                  </a:lnTo>
                  <a:lnTo>
                    <a:pt x="399" y="1014"/>
                  </a:lnTo>
                  <a:lnTo>
                    <a:pt x="413" y="986"/>
                  </a:lnTo>
                  <a:lnTo>
                    <a:pt x="427" y="962"/>
                  </a:lnTo>
                  <a:lnTo>
                    <a:pt x="441" y="939"/>
                  </a:lnTo>
                  <a:lnTo>
                    <a:pt x="455" y="920"/>
                  </a:lnTo>
                  <a:lnTo>
                    <a:pt x="455" y="920"/>
                  </a:lnTo>
                  <a:lnTo>
                    <a:pt x="436" y="904"/>
                  </a:lnTo>
                  <a:lnTo>
                    <a:pt x="418" y="886"/>
                  </a:lnTo>
                  <a:lnTo>
                    <a:pt x="403" y="868"/>
                  </a:lnTo>
                  <a:lnTo>
                    <a:pt x="389" y="847"/>
                  </a:lnTo>
                  <a:lnTo>
                    <a:pt x="376" y="825"/>
                  </a:lnTo>
                  <a:lnTo>
                    <a:pt x="367" y="802"/>
                  </a:lnTo>
                  <a:lnTo>
                    <a:pt x="360" y="778"/>
                  </a:lnTo>
                  <a:lnTo>
                    <a:pt x="356" y="753"/>
                  </a:lnTo>
                  <a:lnTo>
                    <a:pt x="356" y="753"/>
                  </a:lnTo>
                  <a:lnTo>
                    <a:pt x="354" y="741"/>
                  </a:lnTo>
                  <a:lnTo>
                    <a:pt x="354" y="741"/>
                  </a:lnTo>
                  <a:lnTo>
                    <a:pt x="354" y="723"/>
                  </a:lnTo>
                  <a:lnTo>
                    <a:pt x="354" y="723"/>
                  </a:lnTo>
                  <a:lnTo>
                    <a:pt x="356" y="700"/>
                  </a:lnTo>
                  <a:lnTo>
                    <a:pt x="358" y="677"/>
                  </a:lnTo>
                  <a:lnTo>
                    <a:pt x="364" y="655"/>
                  </a:lnTo>
                  <a:lnTo>
                    <a:pt x="370" y="634"/>
                  </a:lnTo>
                  <a:lnTo>
                    <a:pt x="380" y="613"/>
                  </a:lnTo>
                  <a:lnTo>
                    <a:pt x="390" y="595"/>
                  </a:lnTo>
                  <a:lnTo>
                    <a:pt x="403" y="576"/>
                  </a:lnTo>
                  <a:lnTo>
                    <a:pt x="415" y="560"/>
                  </a:lnTo>
                  <a:lnTo>
                    <a:pt x="432" y="544"/>
                  </a:lnTo>
                  <a:lnTo>
                    <a:pt x="448" y="530"/>
                  </a:lnTo>
                  <a:lnTo>
                    <a:pt x="465" y="518"/>
                  </a:lnTo>
                  <a:lnTo>
                    <a:pt x="484" y="507"/>
                  </a:lnTo>
                  <a:lnTo>
                    <a:pt x="504" y="498"/>
                  </a:lnTo>
                  <a:lnTo>
                    <a:pt x="525" y="490"/>
                  </a:lnTo>
                  <a:lnTo>
                    <a:pt x="547" y="484"/>
                  </a:lnTo>
                  <a:lnTo>
                    <a:pt x="569" y="481"/>
                  </a:lnTo>
                  <a:lnTo>
                    <a:pt x="569" y="393"/>
                  </a:lnTo>
                  <a:lnTo>
                    <a:pt x="558" y="393"/>
                  </a:lnTo>
                  <a:lnTo>
                    <a:pt x="558" y="393"/>
                  </a:lnTo>
                  <a:lnTo>
                    <a:pt x="555" y="393"/>
                  </a:lnTo>
                  <a:lnTo>
                    <a:pt x="551" y="392"/>
                  </a:lnTo>
                  <a:lnTo>
                    <a:pt x="548" y="391"/>
                  </a:lnTo>
                  <a:lnTo>
                    <a:pt x="546" y="388"/>
                  </a:lnTo>
                  <a:lnTo>
                    <a:pt x="543" y="385"/>
                  </a:lnTo>
                  <a:lnTo>
                    <a:pt x="541" y="382"/>
                  </a:lnTo>
                  <a:lnTo>
                    <a:pt x="540" y="378"/>
                  </a:lnTo>
                  <a:lnTo>
                    <a:pt x="540" y="375"/>
                  </a:lnTo>
                  <a:lnTo>
                    <a:pt x="540" y="19"/>
                  </a:lnTo>
                  <a:lnTo>
                    <a:pt x="540" y="19"/>
                  </a:lnTo>
                  <a:lnTo>
                    <a:pt x="540" y="15"/>
                  </a:lnTo>
                  <a:lnTo>
                    <a:pt x="541" y="12"/>
                  </a:lnTo>
                  <a:lnTo>
                    <a:pt x="546" y="6"/>
                  </a:lnTo>
                  <a:lnTo>
                    <a:pt x="548" y="4"/>
                  </a:lnTo>
                  <a:lnTo>
                    <a:pt x="551" y="2"/>
                  </a:lnTo>
                  <a:lnTo>
                    <a:pt x="555" y="1"/>
                  </a:lnTo>
                  <a:lnTo>
                    <a:pt x="558" y="0"/>
                  </a:lnTo>
                  <a:lnTo>
                    <a:pt x="633" y="0"/>
                  </a:lnTo>
                  <a:lnTo>
                    <a:pt x="633" y="0"/>
                  </a:lnTo>
                  <a:lnTo>
                    <a:pt x="636" y="1"/>
                  </a:lnTo>
                  <a:lnTo>
                    <a:pt x="640" y="2"/>
                  </a:lnTo>
                  <a:lnTo>
                    <a:pt x="643" y="4"/>
                  </a:lnTo>
                  <a:lnTo>
                    <a:pt x="646" y="6"/>
                  </a:lnTo>
                  <a:lnTo>
                    <a:pt x="2800" y="2162"/>
                  </a:lnTo>
                  <a:lnTo>
                    <a:pt x="2800" y="2162"/>
                  </a:lnTo>
                  <a:lnTo>
                    <a:pt x="2825" y="2136"/>
                  </a:lnTo>
                  <a:lnTo>
                    <a:pt x="2849" y="2111"/>
                  </a:lnTo>
                  <a:lnTo>
                    <a:pt x="2873" y="2086"/>
                  </a:lnTo>
                  <a:lnTo>
                    <a:pt x="2898" y="2063"/>
                  </a:lnTo>
                  <a:lnTo>
                    <a:pt x="3073" y="1920"/>
                  </a:lnTo>
                  <a:lnTo>
                    <a:pt x="3073" y="1920"/>
                  </a:lnTo>
                  <a:lnTo>
                    <a:pt x="3124" y="1885"/>
                  </a:lnTo>
                  <a:lnTo>
                    <a:pt x="3176" y="1853"/>
                  </a:lnTo>
                  <a:lnTo>
                    <a:pt x="3229" y="1823"/>
                  </a:lnTo>
                  <a:lnTo>
                    <a:pt x="3283" y="1794"/>
                  </a:lnTo>
                  <a:lnTo>
                    <a:pt x="3338" y="1768"/>
                  </a:lnTo>
                  <a:lnTo>
                    <a:pt x="3396" y="1743"/>
                  </a:lnTo>
                  <a:lnTo>
                    <a:pt x="3453" y="1720"/>
                  </a:lnTo>
                  <a:lnTo>
                    <a:pt x="3512" y="1701"/>
                  </a:lnTo>
                  <a:lnTo>
                    <a:pt x="3572" y="1682"/>
                  </a:lnTo>
                  <a:lnTo>
                    <a:pt x="3632" y="1667"/>
                  </a:lnTo>
                  <a:lnTo>
                    <a:pt x="3694" y="1654"/>
                  </a:lnTo>
                  <a:lnTo>
                    <a:pt x="3756" y="1642"/>
                  </a:lnTo>
                  <a:lnTo>
                    <a:pt x="3820" y="1634"/>
                  </a:lnTo>
                  <a:lnTo>
                    <a:pt x="3884" y="1627"/>
                  </a:lnTo>
                  <a:lnTo>
                    <a:pt x="3948" y="1624"/>
                  </a:lnTo>
                  <a:lnTo>
                    <a:pt x="4014" y="1622"/>
                  </a:lnTo>
                  <a:lnTo>
                    <a:pt x="4014" y="1622"/>
                  </a:lnTo>
                  <a:lnTo>
                    <a:pt x="4054" y="1622"/>
                  </a:lnTo>
                  <a:lnTo>
                    <a:pt x="4095" y="1625"/>
                  </a:lnTo>
                  <a:lnTo>
                    <a:pt x="4135" y="1627"/>
                  </a:lnTo>
                  <a:lnTo>
                    <a:pt x="4175" y="1631"/>
                  </a:lnTo>
                  <a:lnTo>
                    <a:pt x="4215" y="1634"/>
                  </a:lnTo>
                  <a:lnTo>
                    <a:pt x="4254" y="1640"/>
                  </a:lnTo>
                  <a:lnTo>
                    <a:pt x="4293" y="1646"/>
                  </a:lnTo>
                  <a:lnTo>
                    <a:pt x="4331" y="1652"/>
                  </a:lnTo>
                  <a:lnTo>
                    <a:pt x="4370" y="1661"/>
                  </a:lnTo>
                  <a:lnTo>
                    <a:pt x="4408" y="1670"/>
                  </a:lnTo>
                  <a:lnTo>
                    <a:pt x="4445" y="1680"/>
                  </a:lnTo>
                  <a:lnTo>
                    <a:pt x="4483" y="1690"/>
                  </a:lnTo>
                  <a:lnTo>
                    <a:pt x="4520" y="1702"/>
                  </a:lnTo>
                  <a:lnTo>
                    <a:pt x="4555" y="1714"/>
                  </a:lnTo>
                  <a:lnTo>
                    <a:pt x="4592" y="1727"/>
                  </a:lnTo>
                  <a:lnTo>
                    <a:pt x="4628" y="1741"/>
                  </a:lnTo>
                  <a:lnTo>
                    <a:pt x="4662" y="1756"/>
                  </a:lnTo>
                  <a:lnTo>
                    <a:pt x="4698" y="1771"/>
                  </a:lnTo>
                  <a:lnTo>
                    <a:pt x="4733" y="1788"/>
                  </a:lnTo>
                  <a:lnTo>
                    <a:pt x="4766" y="1805"/>
                  </a:lnTo>
                  <a:lnTo>
                    <a:pt x="4800" y="1823"/>
                  </a:lnTo>
                  <a:lnTo>
                    <a:pt x="4833" y="1841"/>
                  </a:lnTo>
                  <a:lnTo>
                    <a:pt x="4865" y="1861"/>
                  </a:lnTo>
                  <a:lnTo>
                    <a:pt x="4897" y="1881"/>
                  </a:lnTo>
                  <a:lnTo>
                    <a:pt x="4929" y="1901"/>
                  </a:lnTo>
                  <a:lnTo>
                    <a:pt x="4960" y="1923"/>
                  </a:lnTo>
                  <a:lnTo>
                    <a:pt x="4991" y="1945"/>
                  </a:lnTo>
                  <a:lnTo>
                    <a:pt x="5021" y="1968"/>
                  </a:lnTo>
                  <a:lnTo>
                    <a:pt x="5051" y="1992"/>
                  </a:lnTo>
                  <a:lnTo>
                    <a:pt x="5079" y="2017"/>
                  </a:lnTo>
                  <a:lnTo>
                    <a:pt x="5107" y="2041"/>
                  </a:lnTo>
                  <a:lnTo>
                    <a:pt x="5135" y="2067"/>
                  </a:lnTo>
                  <a:lnTo>
                    <a:pt x="5206" y="2138"/>
                  </a:lnTo>
                  <a:lnTo>
                    <a:pt x="7132" y="4064"/>
                  </a:lnTo>
                  <a:close/>
                </a:path>
              </a:pathLst>
            </a:custGeom>
            <a:solidFill>
              <a:srgbClr val="00B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D33F-DB4D-4CA7-A69B-2362EE2CA762}" type="datetime1">
              <a:rPr lang="en-US" smtClean="0"/>
              <a:t>5/7/2020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Дупало Мирјана ОШ "Краљ Петар II  Карађорђевић"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6EB2CE-F8EE-47A0-A8D1-750600A2965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AEE21A8-F229-4F4F-AC59-1138E5CD6D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6" y="457"/>
            <a:ext cx="9144000" cy="5142586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F363609C-D3C4-4C2C-9BCC-346154FE49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83518"/>
            <a:ext cx="8229600" cy="85725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Mathematics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90C0523A-E3E6-449E-8856-00904D0D826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7544" y="1121098"/>
            <a:ext cx="8208912" cy="452437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PowerPoint template</a:t>
            </a:r>
          </a:p>
        </p:txBody>
      </p:sp>
    </p:spTree>
    <p:extLst>
      <p:ext uri="{BB962C8B-B14F-4D97-AF65-F5344CB8AC3E}">
        <p14:creationId xmlns:p14="http://schemas.microsoft.com/office/powerpoint/2010/main" val="319883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©Templateswise.com - Mathematics P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Freeform 12"/>
          <p:cNvSpPr>
            <a:spLocks/>
          </p:cNvSpPr>
          <p:nvPr userDrawn="1"/>
        </p:nvSpPr>
        <p:spPr bwMode="auto">
          <a:xfrm rot="5400000">
            <a:off x="-1642851" y="1642852"/>
            <a:ext cx="5143500" cy="1857796"/>
          </a:xfrm>
          <a:custGeom>
            <a:avLst/>
            <a:gdLst>
              <a:gd name="T0" fmla="*/ 11520 w 11520"/>
              <a:gd name="T1" fmla="*/ 0 h 933"/>
              <a:gd name="T2" fmla="*/ 0 w 11520"/>
              <a:gd name="T3" fmla="*/ 507 h 933"/>
              <a:gd name="T4" fmla="*/ 0 w 11520"/>
              <a:gd name="T5" fmla="*/ 933 h 933"/>
              <a:gd name="T6" fmla="*/ 11520 w 11520"/>
              <a:gd name="T7" fmla="*/ 933 h 933"/>
              <a:gd name="T8" fmla="*/ 11520 w 11520"/>
              <a:gd name="T9" fmla="*/ 0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20" h="933">
                <a:moveTo>
                  <a:pt x="11520" y="0"/>
                </a:moveTo>
                <a:lnTo>
                  <a:pt x="0" y="507"/>
                </a:lnTo>
                <a:lnTo>
                  <a:pt x="0" y="933"/>
                </a:lnTo>
                <a:lnTo>
                  <a:pt x="11520" y="933"/>
                </a:lnTo>
                <a:lnTo>
                  <a:pt x="115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57798" y="915566"/>
            <a:ext cx="6829002" cy="857250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en-US" dirty="0"/>
              <a:t>Insert your title here</a:t>
            </a:r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96CF6D-BD09-4169-97F7-CF1ECABE6EB3}" type="datetime1">
              <a:rPr lang="en-US" smtClean="0"/>
              <a:t>5/7/2020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/>
              <a:t>Дупало Мирјана ОШ "Краљ Петар II  Карађорђевић"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E6EB2CE-F8EE-47A0-A8D1-750600A296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3" name="Rectangle 11"/>
          <p:cNvSpPr>
            <a:spLocks noChangeArrowheads="1"/>
          </p:cNvSpPr>
          <p:nvPr userDrawn="1"/>
        </p:nvSpPr>
        <p:spPr bwMode="auto">
          <a:xfrm>
            <a:off x="3175" y="4805363"/>
            <a:ext cx="4763" cy="338138"/>
          </a:xfrm>
          <a:prstGeom prst="rect">
            <a:avLst/>
          </a:prstGeom>
          <a:solidFill>
            <a:srgbClr val="E7E9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1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1857798" y="2057202"/>
            <a:ext cx="6818658" cy="2448272"/>
          </a:xfr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Ut enim ad minim veniam, quis nostrud exercitation ullamco laboris nisi ut aliquip ex ea commodo consequat.</a:t>
            </a:r>
          </a:p>
          <a:p>
            <a:endParaRPr lang="en-US" dirty="0"/>
          </a:p>
          <a:p>
            <a:r>
              <a:rPr lang="en-US" dirty="0"/>
              <a:t>Lorem ipsum dolor sit amet, consectetur adipisicing elit, sed do eiusmod tempor incididunt ut labore et dolore magna aliqua.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56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©Templateswise.com - Mathematics PP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Freeform 12"/>
          <p:cNvSpPr>
            <a:spLocks/>
          </p:cNvSpPr>
          <p:nvPr userDrawn="1"/>
        </p:nvSpPr>
        <p:spPr bwMode="auto">
          <a:xfrm>
            <a:off x="0" y="4402138"/>
            <a:ext cx="9144000" cy="741363"/>
          </a:xfrm>
          <a:custGeom>
            <a:avLst/>
            <a:gdLst>
              <a:gd name="T0" fmla="*/ 11520 w 11520"/>
              <a:gd name="T1" fmla="*/ 0 h 933"/>
              <a:gd name="T2" fmla="*/ 0 w 11520"/>
              <a:gd name="T3" fmla="*/ 507 h 933"/>
              <a:gd name="T4" fmla="*/ 0 w 11520"/>
              <a:gd name="T5" fmla="*/ 933 h 933"/>
              <a:gd name="T6" fmla="*/ 11520 w 11520"/>
              <a:gd name="T7" fmla="*/ 933 h 933"/>
              <a:gd name="T8" fmla="*/ 11520 w 11520"/>
              <a:gd name="T9" fmla="*/ 0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20" h="933">
                <a:moveTo>
                  <a:pt x="11520" y="0"/>
                </a:moveTo>
                <a:lnTo>
                  <a:pt x="0" y="507"/>
                </a:lnTo>
                <a:lnTo>
                  <a:pt x="0" y="933"/>
                </a:lnTo>
                <a:lnTo>
                  <a:pt x="11520" y="933"/>
                </a:lnTo>
                <a:lnTo>
                  <a:pt x="115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C734A5-A988-4EB6-9D5B-F55C8906C92D}" type="datetime1">
              <a:rPr lang="en-US" smtClean="0"/>
              <a:t>5/7/2020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Дупало Мирјана ОШ "Краљ Петар II  Карађорђевић"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6EB2CE-F8EE-47A0-A8D1-750600A296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3" name="Rectangle 11"/>
          <p:cNvSpPr>
            <a:spLocks noChangeArrowheads="1"/>
          </p:cNvSpPr>
          <p:nvPr userDrawn="1"/>
        </p:nvSpPr>
        <p:spPr bwMode="auto">
          <a:xfrm>
            <a:off x="3175" y="4805363"/>
            <a:ext cx="4763" cy="338138"/>
          </a:xfrm>
          <a:prstGeom prst="rect">
            <a:avLst/>
          </a:prstGeom>
          <a:solidFill>
            <a:srgbClr val="E7E9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your title here</a:t>
            </a:r>
            <a:endParaRPr lang="en-US" noProof="0" dirty="0"/>
          </a:p>
        </p:txBody>
      </p:sp>
      <p:sp>
        <p:nvSpPr>
          <p:cNvPr id="238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467544" y="1419622"/>
            <a:ext cx="8208912" cy="2982516"/>
          </a:xfrm>
        </p:spPr>
        <p:txBody>
          <a:bodyPr anchor="t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Ut enim ad minim veniam, quis nostrud exercitation ullamco laboris nisi ut aliquip ex ea commodo consequat.</a:t>
            </a:r>
          </a:p>
          <a:p>
            <a:r>
              <a:rPr lang="en-US" dirty="0"/>
              <a:t>Ut enim ad minim veniam, quis nostrud exercitation ullamco laboris nisi ut aliquip ex ea commodo consequat.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75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B318E4C-5DCD-435C-B04A-AC8686022559}" type="datetime1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ru-RU"/>
              <a:t>Дупало Мирјана ОШ "Краљ Петар II  Карађорђевић"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E6EB2CE-F8EE-47A0-A8D1-750600A296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1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2" r:id="rId2"/>
    <p:sldLayoutId id="2147483673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gif"/><Relationship Id="rId5" Type="http://schemas.openxmlformats.org/officeDocument/2006/relationships/image" Target="../media/image6.jp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ugaonik 8">
            <a:extLst>
              <a:ext uri="{FF2B5EF4-FFF2-40B4-BE49-F238E27FC236}">
                <a16:creationId xmlns:a16="http://schemas.microsoft.com/office/drawing/2014/main" id="{F1518964-6B02-40B2-8C92-2822B2152C9D}"/>
              </a:ext>
            </a:extLst>
          </p:cNvPr>
          <p:cNvSpPr/>
          <p:nvPr/>
        </p:nvSpPr>
        <p:spPr>
          <a:xfrm>
            <a:off x="275086" y="555526"/>
            <a:ext cx="859382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sr-Cyrl-R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КВАДРАТ И ПРАВОУГАОНИК</a:t>
            </a:r>
            <a:endParaRPr lang="sr-Latn-R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0" name="Čuvar mesta za podnožje 9">
            <a:extLst>
              <a:ext uri="{FF2B5EF4-FFF2-40B4-BE49-F238E27FC236}">
                <a16:creationId xmlns:a16="http://schemas.microsoft.com/office/drawing/2014/main" id="{69A993AF-8E08-40C9-8CF7-E7BDB723D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7959" y="4767263"/>
            <a:ext cx="3968080" cy="273844"/>
          </a:xfrm>
        </p:spPr>
        <p:txBody>
          <a:bodyPr/>
          <a:lstStyle/>
          <a:p>
            <a:r>
              <a:rPr lang="ru-RU" dirty="0"/>
              <a:t>Дупало Мирјана ОШ "Краљ Петар II  Карађорђевић"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32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ugaonik 8">
            <a:extLst>
              <a:ext uri="{FF2B5EF4-FFF2-40B4-BE49-F238E27FC236}">
                <a16:creationId xmlns:a16="http://schemas.microsoft.com/office/drawing/2014/main" id="{F1518964-6B02-40B2-8C92-2822B2152C9D}"/>
              </a:ext>
            </a:extLst>
          </p:cNvPr>
          <p:cNvSpPr/>
          <p:nvPr/>
        </p:nvSpPr>
        <p:spPr>
          <a:xfrm>
            <a:off x="251520" y="195486"/>
            <a:ext cx="3240360" cy="72008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sr-Cyrl-R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Научићете:</a:t>
            </a:r>
            <a:endParaRPr lang="sr-Latn-R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0" name="Čuvar mesta za podnožje 9">
            <a:extLst>
              <a:ext uri="{FF2B5EF4-FFF2-40B4-BE49-F238E27FC236}">
                <a16:creationId xmlns:a16="http://schemas.microsoft.com/office/drawing/2014/main" id="{69A993AF-8E08-40C9-8CF7-E7BDB723D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7959" y="4767263"/>
            <a:ext cx="3968080" cy="273844"/>
          </a:xfrm>
        </p:spPr>
        <p:txBody>
          <a:bodyPr/>
          <a:lstStyle/>
          <a:p>
            <a:r>
              <a:rPr lang="ru-RU" dirty="0"/>
              <a:t>Дупало Мирјана ОШ "Краљ Петар II  Карађорђевић"</a:t>
            </a:r>
            <a:endParaRPr lang="en-US" dirty="0"/>
          </a:p>
        </p:txBody>
      </p:sp>
      <p:sp>
        <p:nvSpPr>
          <p:cNvPr id="2" name="Okvir za tekst 1">
            <a:extLst>
              <a:ext uri="{FF2B5EF4-FFF2-40B4-BE49-F238E27FC236}">
                <a16:creationId xmlns:a16="http://schemas.microsoft.com/office/drawing/2014/main" id="{0C074019-236B-4A73-A057-110D19B6660C}"/>
              </a:ext>
            </a:extLst>
          </p:cNvPr>
          <p:cNvSpPr txBox="1"/>
          <p:nvPr/>
        </p:nvSpPr>
        <p:spPr>
          <a:xfrm>
            <a:off x="3923928" y="352569"/>
            <a:ext cx="4968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/>
              <a:t>Појам правоугаоника </a:t>
            </a:r>
            <a:r>
              <a:rPr lang="sr-Cyrl-RS" dirty="0"/>
              <a:t>и квадрата. </a:t>
            </a:r>
          </a:p>
          <a:p>
            <a:r>
              <a:rPr lang="sr-Cyrl-RS" dirty="0"/>
              <a:t>Како обележавамо четвороугао. </a:t>
            </a:r>
          </a:p>
          <a:p>
            <a:r>
              <a:rPr lang="sr-Cyrl-RS" dirty="0"/>
              <a:t>Суседне странице.</a:t>
            </a:r>
          </a:p>
          <a:p>
            <a:r>
              <a:rPr lang="sr-Cyrl-RS" dirty="0"/>
              <a:t>Наспрамне странице.</a:t>
            </a:r>
          </a:p>
          <a:p>
            <a:r>
              <a:rPr lang="sr-Cyrl-RS" dirty="0"/>
              <a:t>Међусобне односе суседних и наспрамних страница. </a:t>
            </a:r>
          </a:p>
        </p:txBody>
      </p:sp>
    </p:spTree>
    <p:extLst>
      <p:ext uri="{BB962C8B-B14F-4D97-AF65-F5344CB8AC3E}">
        <p14:creationId xmlns:p14="http://schemas.microsoft.com/office/powerpoint/2010/main" val="35228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A4517179-AD2C-4DB2-83CB-9ECCDE1FD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11760" y="4803998"/>
            <a:ext cx="3945501" cy="273844"/>
          </a:xfrm>
        </p:spPr>
        <p:txBody>
          <a:bodyPr/>
          <a:lstStyle/>
          <a:p>
            <a:r>
              <a:rPr lang="ru-RU" dirty="0"/>
              <a:t>Дупало Мирјана ОШ "Краљ Петар II  Карађорђевић"</a:t>
            </a:r>
            <a:endParaRPr lang="en-US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DA027822-510C-4E47-9EB3-5124DD51E8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3147814"/>
            <a:ext cx="2286000" cy="228600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657B3A87-FD64-43D8-8152-EDA59F6CAA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701" y="3121108"/>
            <a:ext cx="2286000" cy="2286000"/>
          </a:xfrm>
          <a:prstGeom prst="rect">
            <a:avLst/>
          </a:prstGeom>
        </p:spPr>
      </p:pic>
      <p:sp>
        <p:nvSpPr>
          <p:cNvPr id="9" name="Okvir za tekst 8">
            <a:extLst>
              <a:ext uri="{FF2B5EF4-FFF2-40B4-BE49-F238E27FC236}">
                <a16:creationId xmlns:a16="http://schemas.microsoft.com/office/drawing/2014/main" id="{4B3A310E-9281-430F-A962-E216D15EBAD5}"/>
              </a:ext>
            </a:extLst>
          </p:cNvPr>
          <p:cNvSpPr txBox="1"/>
          <p:nvPr/>
        </p:nvSpPr>
        <p:spPr>
          <a:xfrm>
            <a:off x="377280" y="538356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О квадрату и правоугаонику смо већ учили раније. </a:t>
            </a:r>
            <a:endParaRPr lang="sr-Latn-RS" dirty="0"/>
          </a:p>
        </p:txBody>
      </p:sp>
      <p:sp>
        <p:nvSpPr>
          <p:cNvPr id="10" name="Okvir za tekst 9">
            <a:extLst>
              <a:ext uri="{FF2B5EF4-FFF2-40B4-BE49-F238E27FC236}">
                <a16:creationId xmlns:a16="http://schemas.microsoft.com/office/drawing/2014/main" id="{47718FB4-AF07-45CC-A1C0-771A5696CBAB}"/>
              </a:ext>
            </a:extLst>
          </p:cNvPr>
          <p:cNvSpPr txBox="1"/>
          <p:nvPr/>
        </p:nvSpPr>
        <p:spPr>
          <a:xfrm>
            <a:off x="2105472" y="866796"/>
            <a:ext cx="6864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Сетите се где смо све могли да уочимо ове геометријске фигуре!</a:t>
            </a:r>
            <a:endParaRPr lang="sr-Latn-RS" dirty="0"/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DEB9E2E4-F987-4B0A-8DD8-17270AEFF2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176" y="1481111"/>
            <a:ext cx="4762500" cy="2676525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4BFF8342-60D0-483A-B7D3-8D28DA6F8D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564568"/>
            <a:ext cx="639515" cy="639515"/>
          </a:xfrm>
          <a:prstGeom prst="rect">
            <a:avLst/>
          </a:prstGeom>
        </p:spPr>
      </p:pic>
      <p:sp>
        <p:nvSpPr>
          <p:cNvPr id="15" name="Okvir za tekst 14">
            <a:extLst>
              <a:ext uri="{FF2B5EF4-FFF2-40B4-BE49-F238E27FC236}">
                <a16:creationId xmlns:a16="http://schemas.microsoft.com/office/drawing/2014/main" id="{2B0F6FD5-4C9A-49A7-8C0F-F3E9DB2BE0B4}"/>
              </a:ext>
            </a:extLst>
          </p:cNvPr>
          <p:cNvSpPr txBox="1"/>
          <p:nvPr/>
        </p:nvSpPr>
        <p:spPr>
          <a:xfrm>
            <a:off x="377280" y="1707654"/>
            <a:ext cx="1495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Погледај слику.</a:t>
            </a:r>
            <a:endParaRPr lang="sr-Latn-RS" dirty="0"/>
          </a:p>
        </p:txBody>
      </p:sp>
      <p:pic>
        <p:nvPicPr>
          <p:cNvPr id="17" name="Slika 16">
            <a:extLst>
              <a:ext uri="{FF2B5EF4-FFF2-40B4-BE49-F238E27FC236}">
                <a16:creationId xmlns:a16="http://schemas.microsoft.com/office/drawing/2014/main" id="{BA1B9D68-9C77-4564-9372-7E11A6AFF3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196" y="1958421"/>
            <a:ext cx="1224136" cy="91810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846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DBD3F7E0-ADC8-46F9-900D-F55C5E008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9752" y="4842610"/>
            <a:ext cx="4040088" cy="273844"/>
          </a:xfrm>
        </p:spPr>
        <p:txBody>
          <a:bodyPr/>
          <a:lstStyle/>
          <a:p>
            <a:r>
              <a:rPr lang="ru-RU" dirty="0"/>
              <a:t>Дупало Мирјана ОШ "Краљ Петар II  Карађорђевић"</a:t>
            </a:r>
            <a:endParaRPr lang="en-US" dirty="0"/>
          </a:p>
        </p:txBody>
      </p:sp>
      <p:sp>
        <p:nvSpPr>
          <p:cNvPr id="5" name="Pravougaonik 4">
            <a:extLst>
              <a:ext uri="{FF2B5EF4-FFF2-40B4-BE49-F238E27FC236}">
                <a16:creationId xmlns:a16="http://schemas.microsoft.com/office/drawing/2014/main" id="{692ECB45-654A-4BCF-977E-77395A022216}"/>
              </a:ext>
            </a:extLst>
          </p:cNvPr>
          <p:cNvSpPr/>
          <p:nvPr/>
        </p:nvSpPr>
        <p:spPr>
          <a:xfrm rot="20229798">
            <a:off x="155790" y="319377"/>
            <a:ext cx="2126681" cy="48930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sr-Cyrl-R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ЧЕТВОРОУГАО</a:t>
            </a:r>
            <a:endParaRPr lang="sr-Latn-R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cxnSp>
        <p:nvCxnSpPr>
          <p:cNvPr id="9" name="Prava linija spajanja 8">
            <a:extLst>
              <a:ext uri="{FF2B5EF4-FFF2-40B4-BE49-F238E27FC236}">
                <a16:creationId xmlns:a16="http://schemas.microsoft.com/office/drawing/2014/main" id="{EBA658AB-2741-4C5E-B215-CD7D7F49A455}"/>
              </a:ext>
            </a:extLst>
          </p:cNvPr>
          <p:cNvCxnSpPr>
            <a:cxnSpLocks/>
          </p:cNvCxnSpPr>
          <p:nvPr/>
        </p:nvCxnSpPr>
        <p:spPr>
          <a:xfrm flipH="1">
            <a:off x="3055084" y="1149993"/>
            <a:ext cx="1008112" cy="165618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Prava linija spajanja 9">
            <a:extLst>
              <a:ext uri="{FF2B5EF4-FFF2-40B4-BE49-F238E27FC236}">
                <a16:creationId xmlns:a16="http://schemas.microsoft.com/office/drawing/2014/main" id="{2266C07F-29B6-4299-ADA3-1942A701A4D0}"/>
              </a:ext>
            </a:extLst>
          </p:cNvPr>
          <p:cNvCxnSpPr>
            <a:cxnSpLocks/>
          </p:cNvCxnSpPr>
          <p:nvPr/>
        </p:nvCxnSpPr>
        <p:spPr>
          <a:xfrm flipH="1" flipV="1">
            <a:off x="3059832" y="2786835"/>
            <a:ext cx="2736304" cy="57606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Prava linija spajanja 10">
            <a:extLst>
              <a:ext uri="{FF2B5EF4-FFF2-40B4-BE49-F238E27FC236}">
                <a16:creationId xmlns:a16="http://schemas.microsoft.com/office/drawing/2014/main" id="{522CA2CD-1B75-4E54-B4CF-CF9727E93DF2}"/>
              </a:ext>
            </a:extLst>
          </p:cNvPr>
          <p:cNvCxnSpPr>
            <a:cxnSpLocks/>
          </p:cNvCxnSpPr>
          <p:nvPr/>
        </p:nvCxnSpPr>
        <p:spPr>
          <a:xfrm>
            <a:off x="5585221" y="1159874"/>
            <a:ext cx="210915" cy="218326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Prava linija spajanja 11">
            <a:extLst>
              <a:ext uri="{FF2B5EF4-FFF2-40B4-BE49-F238E27FC236}">
                <a16:creationId xmlns:a16="http://schemas.microsoft.com/office/drawing/2014/main" id="{B75FD0F1-7CC5-4045-AFD6-1F5F2CB1F6AD}"/>
              </a:ext>
            </a:extLst>
          </p:cNvPr>
          <p:cNvCxnSpPr>
            <a:cxnSpLocks/>
          </p:cNvCxnSpPr>
          <p:nvPr/>
        </p:nvCxnSpPr>
        <p:spPr>
          <a:xfrm flipH="1" flipV="1">
            <a:off x="4063196" y="1140111"/>
            <a:ext cx="1512169" cy="1976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Slika 14">
            <a:extLst>
              <a:ext uri="{FF2B5EF4-FFF2-40B4-BE49-F238E27FC236}">
                <a16:creationId xmlns:a16="http://schemas.microsoft.com/office/drawing/2014/main" id="{1DEE9A79-C66A-4A10-A3AA-64CD99711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3044536"/>
            <a:ext cx="2286000" cy="2286000"/>
          </a:xfrm>
          <a:prstGeom prst="rect">
            <a:avLst/>
          </a:prstGeom>
        </p:spPr>
      </p:pic>
      <p:sp>
        <p:nvSpPr>
          <p:cNvPr id="18" name="Pravougaonik 17">
            <a:extLst>
              <a:ext uri="{FF2B5EF4-FFF2-40B4-BE49-F238E27FC236}">
                <a16:creationId xmlns:a16="http://schemas.microsoft.com/office/drawing/2014/main" id="{07B70B61-1680-49EE-9DEB-5E7D4BBF1E49}"/>
              </a:ext>
            </a:extLst>
          </p:cNvPr>
          <p:cNvSpPr/>
          <p:nvPr/>
        </p:nvSpPr>
        <p:spPr>
          <a:xfrm flipH="1">
            <a:off x="3055085" y="2767072"/>
            <a:ext cx="151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</a:t>
            </a:r>
            <a:endParaRPr lang="sr-Latn-R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Pravougaonik 18">
            <a:extLst>
              <a:ext uri="{FF2B5EF4-FFF2-40B4-BE49-F238E27FC236}">
                <a16:creationId xmlns:a16="http://schemas.microsoft.com/office/drawing/2014/main" id="{4B61C17E-09DE-482F-80CD-2CF0CFC77F1E}"/>
              </a:ext>
            </a:extLst>
          </p:cNvPr>
          <p:cNvSpPr/>
          <p:nvPr/>
        </p:nvSpPr>
        <p:spPr>
          <a:xfrm flipH="1">
            <a:off x="5611114" y="3282053"/>
            <a:ext cx="2109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</a:t>
            </a:r>
            <a:endParaRPr lang="sr-Latn-R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Pravougaonik 19">
            <a:extLst>
              <a:ext uri="{FF2B5EF4-FFF2-40B4-BE49-F238E27FC236}">
                <a16:creationId xmlns:a16="http://schemas.microsoft.com/office/drawing/2014/main" id="{9A40B231-2023-4253-A5E0-3336B29F1D83}"/>
              </a:ext>
            </a:extLst>
          </p:cNvPr>
          <p:cNvSpPr/>
          <p:nvPr/>
        </p:nvSpPr>
        <p:spPr>
          <a:xfrm flipH="1">
            <a:off x="5796136" y="583419"/>
            <a:ext cx="3512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  <a:endParaRPr lang="sr-Latn-R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Pravougaonik 20">
            <a:extLst>
              <a:ext uri="{FF2B5EF4-FFF2-40B4-BE49-F238E27FC236}">
                <a16:creationId xmlns:a16="http://schemas.microsoft.com/office/drawing/2014/main" id="{BD73A645-F7A8-4313-BDC2-FF8BB8B3E444}"/>
              </a:ext>
            </a:extLst>
          </p:cNvPr>
          <p:cNvSpPr/>
          <p:nvPr/>
        </p:nvSpPr>
        <p:spPr>
          <a:xfrm flipH="1">
            <a:off x="3630894" y="458079"/>
            <a:ext cx="3772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</a:t>
            </a:r>
            <a:endParaRPr lang="sr-Latn-R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148F4D5-8EF4-4B9C-B18D-536AD0566544}"/>
              </a:ext>
            </a:extLst>
          </p:cNvPr>
          <p:cNvSpPr/>
          <p:nvPr/>
        </p:nvSpPr>
        <p:spPr>
          <a:xfrm>
            <a:off x="4042765" y="112713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0FF4997-571D-4621-AFFB-236FB876C679}"/>
              </a:ext>
            </a:extLst>
          </p:cNvPr>
          <p:cNvSpPr/>
          <p:nvPr/>
        </p:nvSpPr>
        <p:spPr>
          <a:xfrm>
            <a:off x="5545340" y="115647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0694130-D80A-4FBC-9FFD-5DD751FCF1BA}"/>
              </a:ext>
            </a:extLst>
          </p:cNvPr>
          <p:cNvSpPr/>
          <p:nvPr/>
        </p:nvSpPr>
        <p:spPr>
          <a:xfrm>
            <a:off x="3055083" y="276397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63FFF89-5C3C-4163-A32C-421E13C83900}"/>
              </a:ext>
            </a:extLst>
          </p:cNvPr>
          <p:cNvSpPr/>
          <p:nvPr/>
        </p:nvSpPr>
        <p:spPr>
          <a:xfrm>
            <a:off x="5740505" y="331570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6" name="Okvir za tekst 25">
            <a:extLst>
              <a:ext uri="{FF2B5EF4-FFF2-40B4-BE49-F238E27FC236}">
                <a16:creationId xmlns:a16="http://schemas.microsoft.com/office/drawing/2014/main" id="{6A673753-AE23-41DC-B669-C2E4F367C26B}"/>
              </a:ext>
            </a:extLst>
          </p:cNvPr>
          <p:cNvSpPr txBox="1"/>
          <p:nvPr/>
        </p:nvSpPr>
        <p:spPr>
          <a:xfrm>
            <a:off x="206590" y="1179333"/>
            <a:ext cx="2308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>
                <a:solidFill>
                  <a:srgbClr val="FF0000"/>
                </a:solidFill>
              </a:rPr>
              <a:t>Четвороугао чине:</a:t>
            </a:r>
            <a:endParaRPr lang="sr-Latn-RS" b="1" dirty="0">
              <a:solidFill>
                <a:srgbClr val="FF0000"/>
              </a:solidFill>
            </a:endParaRPr>
          </a:p>
        </p:txBody>
      </p:sp>
      <p:sp>
        <p:nvSpPr>
          <p:cNvPr id="27" name="Okvir za tekst 26">
            <a:extLst>
              <a:ext uri="{FF2B5EF4-FFF2-40B4-BE49-F238E27FC236}">
                <a16:creationId xmlns:a16="http://schemas.microsoft.com/office/drawing/2014/main" id="{9A1222E1-ADB8-4D73-BD63-5FCEB768B755}"/>
              </a:ext>
            </a:extLst>
          </p:cNvPr>
          <p:cNvSpPr txBox="1"/>
          <p:nvPr/>
        </p:nvSpPr>
        <p:spPr>
          <a:xfrm>
            <a:off x="324393" y="1654754"/>
            <a:ext cx="23082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rgbClr val="FF0000"/>
                </a:solidFill>
              </a:rPr>
              <a:t>1. </a:t>
            </a:r>
            <a:r>
              <a:rPr lang="sr-Cyrl-RS" dirty="0"/>
              <a:t>Затворена изломљена линија и њена унутрашњост.</a:t>
            </a:r>
            <a:endParaRPr lang="sr-Latn-RS" dirty="0"/>
          </a:p>
        </p:txBody>
      </p:sp>
      <p:sp>
        <p:nvSpPr>
          <p:cNvPr id="28" name="Okvir za tekst 27">
            <a:extLst>
              <a:ext uri="{FF2B5EF4-FFF2-40B4-BE49-F238E27FC236}">
                <a16:creationId xmlns:a16="http://schemas.microsoft.com/office/drawing/2014/main" id="{736027F5-43E3-47AA-833A-11012D82704D}"/>
              </a:ext>
            </a:extLst>
          </p:cNvPr>
          <p:cNvSpPr txBox="1"/>
          <p:nvPr/>
        </p:nvSpPr>
        <p:spPr>
          <a:xfrm>
            <a:off x="6511354" y="1613374"/>
            <a:ext cx="2308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rgbClr val="FF0000"/>
                </a:solidFill>
              </a:rPr>
              <a:t>3. </a:t>
            </a:r>
            <a:r>
              <a:rPr lang="sr-Cyrl-RS" dirty="0"/>
              <a:t>4 угла</a:t>
            </a:r>
            <a:endParaRPr lang="sr-Latn-RS" dirty="0"/>
          </a:p>
        </p:txBody>
      </p:sp>
      <p:sp>
        <p:nvSpPr>
          <p:cNvPr id="29" name="Okvir za tekst 28">
            <a:extLst>
              <a:ext uri="{FF2B5EF4-FFF2-40B4-BE49-F238E27FC236}">
                <a16:creationId xmlns:a16="http://schemas.microsoft.com/office/drawing/2014/main" id="{9C265750-7A17-45D2-83EE-6526A073E4F2}"/>
              </a:ext>
            </a:extLst>
          </p:cNvPr>
          <p:cNvSpPr txBox="1"/>
          <p:nvPr/>
        </p:nvSpPr>
        <p:spPr>
          <a:xfrm>
            <a:off x="324393" y="2571750"/>
            <a:ext cx="2308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rgbClr val="FF0000"/>
                </a:solidFill>
              </a:rPr>
              <a:t>2. </a:t>
            </a:r>
            <a:r>
              <a:rPr lang="sr-Cyrl-RS" dirty="0"/>
              <a:t>4 темена </a:t>
            </a:r>
            <a:endParaRPr lang="sr-Latn-RS" dirty="0"/>
          </a:p>
        </p:txBody>
      </p:sp>
      <p:cxnSp>
        <p:nvCxnSpPr>
          <p:cNvPr id="31" name="Prava linija spajanja sa strelicom 30">
            <a:extLst>
              <a:ext uri="{FF2B5EF4-FFF2-40B4-BE49-F238E27FC236}">
                <a16:creationId xmlns:a16="http://schemas.microsoft.com/office/drawing/2014/main" id="{277C9BE0-8EE6-43F4-B13B-7E3F0012B0EF}"/>
              </a:ext>
            </a:extLst>
          </p:cNvPr>
          <p:cNvCxnSpPr>
            <a:cxnSpLocks/>
          </p:cNvCxnSpPr>
          <p:nvPr/>
        </p:nvCxnSpPr>
        <p:spPr>
          <a:xfrm flipV="1">
            <a:off x="1740607" y="1598540"/>
            <a:ext cx="2034684" cy="4463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Prava linija spajanja sa strelicom 32">
            <a:extLst>
              <a:ext uri="{FF2B5EF4-FFF2-40B4-BE49-F238E27FC236}">
                <a16:creationId xmlns:a16="http://schemas.microsoft.com/office/drawing/2014/main" id="{BE4C9B9C-5939-421D-99A8-D5F2FCEC5972}"/>
              </a:ext>
            </a:extLst>
          </p:cNvPr>
          <p:cNvCxnSpPr>
            <a:cxnSpLocks/>
          </p:cNvCxnSpPr>
          <p:nvPr/>
        </p:nvCxnSpPr>
        <p:spPr>
          <a:xfrm flipV="1">
            <a:off x="2426863" y="2049402"/>
            <a:ext cx="2109133" cy="3540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Prava linija spajanja sa strelicom 34">
            <a:extLst>
              <a:ext uri="{FF2B5EF4-FFF2-40B4-BE49-F238E27FC236}">
                <a16:creationId xmlns:a16="http://schemas.microsoft.com/office/drawing/2014/main" id="{5D2BC8BA-81FE-4192-AB3B-915532B97A5B}"/>
              </a:ext>
            </a:extLst>
          </p:cNvPr>
          <p:cNvCxnSpPr>
            <a:cxnSpLocks/>
          </p:cNvCxnSpPr>
          <p:nvPr/>
        </p:nvCxnSpPr>
        <p:spPr>
          <a:xfrm flipV="1">
            <a:off x="1665729" y="2805658"/>
            <a:ext cx="1348045" cy="259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8" name="Prava linija spajanja sa strelicom 37">
            <a:extLst>
              <a:ext uri="{FF2B5EF4-FFF2-40B4-BE49-F238E27FC236}">
                <a16:creationId xmlns:a16="http://schemas.microsoft.com/office/drawing/2014/main" id="{061429CD-48F6-42DB-971B-7EC81DFAE68D}"/>
              </a:ext>
            </a:extLst>
          </p:cNvPr>
          <p:cNvCxnSpPr>
            <a:cxnSpLocks/>
            <a:stCxn id="28" idx="1"/>
          </p:cNvCxnSpPr>
          <p:nvPr/>
        </p:nvCxnSpPr>
        <p:spPr>
          <a:xfrm flipH="1" flipV="1">
            <a:off x="4154672" y="1284916"/>
            <a:ext cx="2356682" cy="5131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1" name="Okvir za tekst 40">
            <a:extLst>
              <a:ext uri="{FF2B5EF4-FFF2-40B4-BE49-F238E27FC236}">
                <a16:creationId xmlns:a16="http://schemas.microsoft.com/office/drawing/2014/main" id="{2F730E3A-EDBB-4559-9C9F-97EA8686B040}"/>
              </a:ext>
            </a:extLst>
          </p:cNvPr>
          <p:cNvSpPr txBox="1"/>
          <p:nvPr/>
        </p:nvSpPr>
        <p:spPr>
          <a:xfrm>
            <a:off x="6635254" y="2253209"/>
            <a:ext cx="2308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rgbClr val="FF0000"/>
                </a:solidFill>
              </a:rPr>
              <a:t>4. </a:t>
            </a:r>
            <a:r>
              <a:rPr lang="sr-Cyrl-RS" dirty="0"/>
              <a:t>4 странице</a:t>
            </a:r>
            <a:endParaRPr lang="sr-Latn-RS" dirty="0"/>
          </a:p>
        </p:txBody>
      </p:sp>
      <p:cxnSp>
        <p:nvCxnSpPr>
          <p:cNvPr id="46" name="Prava linija spajanja sa strelicom 45">
            <a:extLst>
              <a:ext uri="{FF2B5EF4-FFF2-40B4-BE49-F238E27FC236}">
                <a16:creationId xmlns:a16="http://schemas.microsoft.com/office/drawing/2014/main" id="{779A64E2-9E77-4C7D-AC92-E74B75389F8D}"/>
              </a:ext>
            </a:extLst>
          </p:cNvPr>
          <p:cNvCxnSpPr/>
          <p:nvPr/>
        </p:nvCxnSpPr>
        <p:spPr>
          <a:xfrm flipH="1">
            <a:off x="5796136" y="2622541"/>
            <a:ext cx="1008112" cy="1642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844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9" grpId="0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DBD3F7E0-ADC8-46F9-900D-F55C5E008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9752" y="4842610"/>
            <a:ext cx="4040088" cy="273844"/>
          </a:xfrm>
        </p:spPr>
        <p:txBody>
          <a:bodyPr/>
          <a:lstStyle/>
          <a:p>
            <a:r>
              <a:rPr lang="ru-RU" dirty="0"/>
              <a:t>Дупало Мирјана ОШ "Краљ Петар II  Карађорђевић"</a:t>
            </a:r>
            <a:endParaRPr lang="en-US" dirty="0"/>
          </a:p>
        </p:txBody>
      </p:sp>
      <p:sp>
        <p:nvSpPr>
          <p:cNvPr id="5" name="Pravougaonik 4">
            <a:extLst>
              <a:ext uri="{FF2B5EF4-FFF2-40B4-BE49-F238E27FC236}">
                <a16:creationId xmlns:a16="http://schemas.microsoft.com/office/drawing/2014/main" id="{692ECB45-654A-4BCF-977E-77395A022216}"/>
              </a:ext>
            </a:extLst>
          </p:cNvPr>
          <p:cNvSpPr/>
          <p:nvPr/>
        </p:nvSpPr>
        <p:spPr>
          <a:xfrm rot="20229798">
            <a:off x="155790" y="319377"/>
            <a:ext cx="2126681" cy="48930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sr-Cyrl-R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ЧЕТВОРОУГАО</a:t>
            </a:r>
            <a:endParaRPr lang="sr-Latn-R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cxnSp>
        <p:nvCxnSpPr>
          <p:cNvPr id="9" name="Prava linija spajanja 8">
            <a:extLst>
              <a:ext uri="{FF2B5EF4-FFF2-40B4-BE49-F238E27FC236}">
                <a16:creationId xmlns:a16="http://schemas.microsoft.com/office/drawing/2014/main" id="{EBA658AB-2741-4C5E-B215-CD7D7F49A455}"/>
              </a:ext>
            </a:extLst>
          </p:cNvPr>
          <p:cNvCxnSpPr>
            <a:cxnSpLocks/>
          </p:cNvCxnSpPr>
          <p:nvPr/>
        </p:nvCxnSpPr>
        <p:spPr>
          <a:xfrm flipH="1">
            <a:off x="3055084" y="1149993"/>
            <a:ext cx="1008112" cy="165618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Prava linija spajanja 9">
            <a:extLst>
              <a:ext uri="{FF2B5EF4-FFF2-40B4-BE49-F238E27FC236}">
                <a16:creationId xmlns:a16="http://schemas.microsoft.com/office/drawing/2014/main" id="{2266C07F-29B6-4299-ADA3-1942A701A4D0}"/>
              </a:ext>
            </a:extLst>
          </p:cNvPr>
          <p:cNvCxnSpPr>
            <a:cxnSpLocks/>
          </p:cNvCxnSpPr>
          <p:nvPr/>
        </p:nvCxnSpPr>
        <p:spPr>
          <a:xfrm flipH="1" flipV="1">
            <a:off x="3059832" y="2786835"/>
            <a:ext cx="2736304" cy="57606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Prava linija spajanja 10">
            <a:extLst>
              <a:ext uri="{FF2B5EF4-FFF2-40B4-BE49-F238E27FC236}">
                <a16:creationId xmlns:a16="http://schemas.microsoft.com/office/drawing/2014/main" id="{522CA2CD-1B75-4E54-B4CF-CF9727E93DF2}"/>
              </a:ext>
            </a:extLst>
          </p:cNvPr>
          <p:cNvCxnSpPr>
            <a:cxnSpLocks/>
          </p:cNvCxnSpPr>
          <p:nvPr/>
        </p:nvCxnSpPr>
        <p:spPr>
          <a:xfrm>
            <a:off x="5585221" y="1159874"/>
            <a:ext cx="210915" cy="218326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Prava linija spajanja 11">
            <a:extLst>
              <a:ext uri="{FF2B5EF4-FFF2-40B4-BE49-F238E27FC236}">
                <a16:creationId xmlns:a16="http://schemas.microsoft.com/office/drawing/2014/main" id="{B75FD0F1-7CC5-4045-AFD6-1F5F2CB1F6AD}"/>
              </a:ext>
            </a:extLst>
          </p:cNvPr>
          <p:cNvCxnSpPr>
            <a:cxnSpLocks/>
          </p:cNvCxnSpPr>
          <p:nvPr/>
        </p:nvCxnSpPr>
        <p:spPr>
          <a:xfrm flipH="1" flipV="1">
            <a:off x="4063196" y="1140111"/>
            <a:ext cx="1512169" cy="1976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Slika 14">
            <a:extLst>
              <a:ext uri="{FF2B5EF4-FFF2-40B4-BE49-F238E27FC236}">
                <a16:creationId xmlns:a16="http://schemas.microsoft.com/office/drawing/2014/main" id="{1DEE9A79-C66A-4A10-A3AA-64CD99711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3044536"/>
            <a:ext cx="2286000" cy="2286000"/>
          </a:xfrm>
          <a:prstGeom prst="rect">
            <a:avLst/>
          </a:prstGeom>
        </p:spPr>
      </p:pic>
      <p:sp>
        <p:nvSpPr>
          <p:cNvPr id="18" name="Pravougaonik 17">
            <a:extLst>
              <a:ext uri="{FF2B5EF4-FFF2-40B4-BE49-F238E27FC236}">
                <a16:creationId xmlns:a16="http://schemas.microsoft.com/office/drawing/2014/main" id="{07B70B61-1680-49EE-9DEB-5E7D4BBF1E49}"/>
              </a:ext>
            </a:extLst>
          </p:cNvPr>
          <p:cNvSpPr/>
          <p:nvPr/>
        </p:nvSpPr>
        <p:spPr>
          <a:xfrm flipH="1">
            <a:off x="3055085" y="2767072"/>
            <a:ext cx="151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</a:t>
            </a:r>
            <a:endParaRPr lang="sr-Latn-R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Pravougaonik 18">
            <a:extLst>
              <a:ext uri="{FF2B5EF4-FFF2-40B4-BE49-F238E27FC236}">
                <a16:creationId xmlns:a16="http://schemas.microsoft.com/office/drawing/2014/main" id="{4B61C17E-09DE-482F-80CD-2CF0CFC77F1E}"/>
              </a:ext>
            </a:extLst>
          </p:cNvPr>
          <p:cNvSpPr/>
          <p:nvPr/>
        </p:nvSpPr>
        <p:spPr>
          <a:xfrm flipH="1">
            <a:off x="5611114" y="3282053"/>
            <a:ext cx="2109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</a:t>
            </a:r>
            <a:endParaRPr lang="sr-Latn-R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Pravougaonik 19">
            <a:extLst>
              <a:ext uri="{FF2B5EF4-FFF2-40B4-BE49-F238E27FC236}">
                <a16:creationId xmlns:a16="http://schemas.microsoft.com/office/drawing/2014/main" id="{9A40B231-2023-4253-A5E0-3336B29F1D83}"/>
              </a:ext>
            </a:extLst>
          </p:cNvPr>
          <p:cNvSpPr/>
          <p:nvPr/>
        </p:nvSpPr>
        <p:spPr>
          <a:xfrm flipH="1">
            <a:off x="5796136" y="583419"/>
            <a:ext cx="3512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  <a:endParaRPr lang="sr-Latn-R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Pravougaonik 20">
            <a:extLst>
              <a:ext uri="{FF2B5EF4-FFF2-40B4-BE49-F238E27FC236}">
                <a16:creationId xmlns:a16="http://schemas.microsoft.com/office/drawing/2014/main" id="{BD73A645-F7A8-4313-BDC2-FF8BB8B3E444}"/>
              </a:ext>
            </a:extLst>
          </p:cNvPr>
          <p:cNvSpPr/>
          <p:nvPr/>
        </p:nvSpPr>
        <p:spPr>
          <a:xfrm flipH="1">
            <a:off x="3630894" y="458079"/>
            <a:ext cx="3772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</a:t>
            </a:r>
            <a:endParaRPr lang="sr-Latn-R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148F4D5-8EF4-4B9C-B18D-536AD0566544}"/>
              </a:ext>
            </a:extLst>
          </p:cNvPr>
          <p:cNvSpPr/>
          <p:nvPr/>
        </p:nvSpPr>
        <p:spPr>
          <a:xfrm>
            <a:off x="4042765" y="112713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0FF4997-571D-4621-AFFB-236FB876C679}"/>
              </a:ext>
            </a:extLst>
          </p:cNvPr>
          <p:cNvSpPr/>
          <p:nvPr/>
        </p:nvSpPr>
        <p:spPr>
          <a:xfrm>
            <a:off x="5545340" y="115647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0694130-D80A-4FBC-9FFD-5DD751FCF1BA}"/>
              </a:ext>
            </a:extLst>
          </p:cNvPr>
          <p:cNvSpPr/>
          <p:nvPr/>
        </p:nvSpPr>
        <p:spPr>
          <a:xfrm>
            <a:off x="3055083" y="276397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63FFF89-5C3C-4163-A32C-421E13C83900}"/>
              </a:ext>
            </a:extLst>
          </p:cNvPr>
          <p:cNvSpPr/>
          <p:nvPr/>
        </p:nvSpPr>
        <p:spPr>
          <a:xfrm>
            <a:off x="5740505" y="331570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" name="Okvir za tekst 2">
            <a:extLst>
              <a:ext uri="{FF2B5EF4-FFF2-40B4-BE49-F238E27FC236}">
                <a16:creationId xmlns:a16="http://schemas.microsoft.com/office/drawing/2014/main" id="{AF1000C6-89D0-476F-9F77-15AA76FE5E98}"/>
              </a:ext>
            </a:extLst>
          </p:cNvPr>
          <p:cNvSpPr txBox="1"/>
          <p:nvPr/>
        </p:nvSpPr>
        <p:spPr>
          <a:xfrm>
            <a:off x="323528" y="1635646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>
                <a:solidFill>
                  <a:srgbClr val="FA8150"/>
                </a:solidFill>
              </a:rPr>
              <a:t>Темена су: </a:t>
            </a:r>
            <a:r>
              <a:rPr lang="en-US" b="1" dirty="0">
                <a:solidFill>
                  <a:srgbClr val="FA8150"/>
                </a:solidFill>
              </a:rPr>
              <a:t>A, B, C </a:t>
            </a:r>
            <a:r>
              <a:rPr lang="sr-Cyrl-RS" b="1" dirty="0">
                <a:solidFill>
                  <a:srgbClr val="FA8150"/>
                </a:solidFill>
              </a:rPr>
              <a:t>и </a:t>
            </a:r>
            <a:r>
              <a:rPr lang="en-US" b="1" dirty="0">
                <a:solidFill>
                  <a:srgbClr val="FA8150"/>
                </a:solidFill>
              </a:rPr>
              <a:t>D</a:t>
            </a:r>
            <a:endParaRPr lang="sr-Latn-RS" b="1" dirty="0">
              <a:solidFill>
                <a:srgbClr val="FA8150"/>
              </a:solidFill>
            </a:endParaRPr>
          </a:p>
        </p:txBody>
      </p:sp>
      <p:sp>
        <p:nvSpPr>
          <p:cNvPr id="30" name="Okvir za tekst 29">
            <a:extLst>
              <a:ext uri="{FF2B5EF4-FFF2-40B4-BE49-F238E27FC236}">
                <a16:creationId xmlns:a16="http://schemas.microsoft.com/office/drawing/2014/main" id="{5717F903-EC6E-4A8B-A1F1-8F3D3170CD1A}"/>
              </a:ext>
            </a:extLst>
          </p:cNvPr>
          <p:cNvSpPr txBox="1"/>
          <p:nvPr/>
        </p:nvSpPr>
        <p:spPr>
          <a:xfrm>
            <a:off x="5786224" y="1512384"/>
            <a:ext cx="3034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>
                <a:solidFill>
                  <a:srgbClr val="00B050"/>
                </a:solidFill>
              </a:rPr>
              <a:t>Странице су: </a:t>
            </a:r>
            <a:r>
              <a:rPr lang="en-US" b="1" dirty="0">
                <a:solidFill>
                  <a:srgbClr val="00B050"/>
                </a:solidFill>
              </a:rPr>
              <a:t>AB, BC, CD </a:t>
            </a:r>
            <a:r>
              <a:rPr lang="sr-Cyrl-RS" b="1" dirty="0">
                <a:solidFill>
                  <a:srgbClr val="00B050"/>
                </a:solidFill>
              </a:rPr>
              <a:t>и </a:t>
            </a:r>
            <a:r>
              <a:rPr lang="en-US" b="1" dirty="0">
                <a:solidFill>
                  <a:srgbClr val="00B050"/>
                </a:solidFill>
              </a:rPr>
              <a:t>DA</a:t>
            </a:r>
            <a:endParaRPr lang="sr-Latn-RS" b="1" dirty="0">
              <a:solidFill>
                <a:srgbClr val="00B050"/>
              </a:solidFill>
            </a:endParaRPr>
          </a:p>
        </p:txBody>
      </p:sp>
      <p:sp>
        <p:nvSpPr>
          <p:cNvPr id="32" name="Okvir za tekst 31">
            <a:extLst>
              <a:ext uri="{FF2B5EF4-FFF2-40B4-BE49-F238E27FC236}">
                <a16:creationId xmlns:a16="http://schemas.microsoft.com/office/drawing/2014/main" id="{8439973D-B4EA-4B47-8028-0C155D0225CC}"/>
              </a:ext>
            </a:extLst>
          </p:cNvPr>
          <p:cNvSpPr txBox="1"/>
          <p:nvPr/>
        </p:nvSpPr>
        <p:spPr>
          <a:xfrm>
            <a:off x="1583678" y="4101222"/>
            <a:ext cx="4796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>
                <a:solidFill>
                  <a:schemeClr val="accent2">
                    <a:lumMod val="75000"/>
                  </a:schemeClr>
                </a:solidFill>
              </a:rPr>
              <a:t>Углови су: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  ABC,     BCD,      CDA </a:t>
            </a:r>
            <a:r>
              <a:rPr lang="sr-Cyrl-RS" b="1" dirty="0">
                <a:solidFill>
                  <a:schemeClr val="accent2">
                    <a:lumMod val="75000"/>
                  </a:schemeClr>
                </a:solidFill>
              </a:rPr>
              <a:t>и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  DAB</a:t>
            </a:r>
            <a:endParaRPr lang="sr-Latn-R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Okvir za tekst 3">
            <a:extLst>
              <a:ext uri="{FF2B5EF4-FFF2-40B4-BE49-F238E27FC236}">
                <a16:creationId xmlns:a16="http://schemas.microsoft.com/office/drawing/2014/main" id="{5840C975-45C7-4436-BD78-398507536A06}"/>
              </a:ext>
            </a:extLst>
          </p:cNvPr>
          <p:cNvSpPr txBox="1"/>
          <p:nvPr/>
        </p:nvSpPr>
        <p:spPr>
          <a:xfrm>
            <a:off x="3953741" y="216650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sr-Latn-R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kvir za tekst 5">
                <a:extLst>
                  <a:ext uri="{FF2B5EF4-FFF2-40B4-BE49-F238E27FC236}">
                    <a16:creationId xmlns:a16="http://schemas.microsoft.com/office/drawing/2014/main" id="{78FF97B9-8821-4DA6-A393-1EDDF3837C16}"/>
                  </a:ext>
                </a:extLst>
              </p:cNvPr>
              <p:cNvSpPr txBox="1"/>
              <p:nvPr/>
            </p:nvSpPr>
            <p:spPr>
              <a:xfrm>
                <a:off x="2705700" y="4142586"/>
                <a:ext cx="24642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r-Latn-RS" smtClean="0">
                        <a:latin typeface="Cambria Math" panose="02040503050406030204" pitchFamily="18" charset="0"/>
                      </a:rPr>
                      <m:t>∡</m:t>
                    </m:r>
                  </m:oMath>
                </a14:m>
                <a:r>
                  <a:rPr lang="en-US" dirty="0"/>
                  <a:t>  </a:t>
                </a:r>
                <a:endParaRPr lang="sr-Latn-RS" dirty="0"/>
              </a:p>
            </p:txBody>
          </p:sp>
        </mc:Choice>
        <mc:Fallback xmlns="">
          <p:sp>
            <p:nvSpPr>
              <p:cNvPr id="6" name="Okvir za tekst 5">
                <a:extLst>
                  <a:ext uri="{FF2B5EF4-FFF2-40B4-BE49-F238E27FC236}">
                    <a16:creationId xmlns:a16="http://schemas.microsoft.com/office/drawing/2014/main" id="{78FF97B9-8821-4DA6-A393-1EDDF3837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700" y="4142586"/>
                <a:ext cx="246423" cy="276999"/>
              </a:xfrm>
              <a:prstGeom prst="rect">
                <a:avLst/>
              </a:prstGeom>
              <a:blipFill>
                <a:blip r:embed="rId3"/>
                <a:stretch>
                  <a:fillRect l="-32500" b="-11111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kvir za tekst 33">
                <a:extLst>
                  <a:ext uri="{FF2B5EF4-FFF2-40B4-BE49-F238E27FC236}">
                    <a16:creationId xmlns:a16="http://schemas.microsoft.com/office/drawing/2014/main" id="{3C22FE3F-01B8-4EF2-AF97-A5271F968220}"/>
                  </a:ext>
                </a:extLst>
              </p:cNvPr>
              <p:cNvSpPr txBox="1"/>
              <p:nvPr/>
            </p:nvSpPr>
            <p:spPr>
              <a:xfrm>
                <a:off x="3425652" y="4124466"/>
                <a:ext cx="41048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r-Latn-RS" smtClean="0">
                        <a:latin typeface="Cambria Math" panose="02040503050406030204" pitchFamily="18" charset="0"/>
                      </a:rPr>
                      <m:t>∡</m:t>
                    </m:r>
                  </m:oMath>
                </a14:m>
                <a:r>
                  <a:rPr lang="en-US" dirty="0"/>
                  <a:t>  </a:t>
                </a:r>
                <a:endParaRPr lang="sr-Latn-RS" dirty="0"/>
              </a:p>
            </p:txBody>
          </p:sp>
        </mc:Choice>
        <mc:Fallback xmlns="">
          <p:sp>
            <p:nvSpPr>
              <p:cNvPr id="34" name="Okvir za tekst 33">
                <a:extLst>
                  <a:ext uri="{FF2B5EF4-FFF2-40B4-BE49-F238E27FC236}">
                    <a16:creationId xmlns:a16="http://schemas.microsoft.com/office/drawing/2014/main" id="{3C22FE3F-01B8-4EF2-AF97-A5271F9682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652" y="4124466"/>
                <a:ext cx="410484" cy="276999"/>
              </a:xfrm>
              <a:prstGeom prst="rect">
                <a:avLst/>
              </a:prstGeom>
              <a:blipFill>
                <a:blip r:embed="rId4"/>
                <a:stretch>
                  <a:fillRect l="-19403" b="-11111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Okvir za tekst 35">
                <a:extLst>
                  <a:ext uri="{FF2B5EF4-FFF2-40B4-BE49-F238E27FC236}">
                    <a16:creationId xmlns:a16="http://schemas.microsoft.com/office/drawing/2014/main" id="{68EBFC5A-11FF-447B-9365-BB1DC2AFCD21}"/>
                  </a:ext>
                </a:extLst>
              </p:cNvPr>
              <p:cNvSpPr txBox="1"/>
              <p:nvPr/>
            </p:nvSpPr>
            <p:spPr>
              <a:xfrm>
                <a:off x="4154554" y="4142586"/>
                <a:ext cx="41048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r-Latn-RS" smtClean="0">
                        <a:latin typeface="Cambria Math" panose="02040503050406030204" pitchFamily="18" charset="0"/>
                      </a:rPr>
                      <m:t>∡</m:t>
                    </m:r>
                  </m:oMath>
                </a14:m>
                <a:r>
                  <a:rPr lang="en-US" dirty="0"/>
                  <a:t>  </a:t>
                </a:r>
                <a:endParaRPr lang="sr-Latn-RS" dirty="0"/>
              </a:p>
            </p:txBody>
          </p:sp>
        </mc:Choice>
        <mc:Fallback xmlns="">
          <p:sp>
            <p:nvSpPr>
              <p:cNvPr id="36" name="Okvir za tekst 35">
                <a:extLst>
                  <a:ext uri="{FF2B5EF4-FFF2-40B4-BE49-F238E27FC236}">
                    <a16:creationId xmlns:a16="http://schemas.microsoft.com/office/drawing/2014/main" id="{68EBFC5A-11FF-447B-9365-BB1DC2AFCD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554" y="4142586"/>
                <a:ext cx="410484" cy="276999"/>
              </a:xfrm>
              <a:prstGeom prst="rect">
                <a:avLst/>
              </a:prstGeom>
              <a:blipFill>
                <a:blip r:embed="rId5"/>
                <a:stretch>
                  <a:fillRect l="-19403" b="-11111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kvir za tekst 36">
                <a:extLst>
                  <a:ext uri="{FF2B5EF4-FFF2-40B4-BE49-F238E27FC236}">
                    <a16:creationId xmlns:a16="http://schemas.microsoft.com/office/drawing/2014/main" id="{D7D95DDB-E4BF-4ACF-BA6F-6A7CD13F4EE2}"/>
                  </a:ext>
                </a:extLst>
              </p:cNvPr>
              <p:cNvSpPr txBox="1"/>
              <p:nvPr/>
            </p:nvSpPr>
            <p:spPr>
              <a:xfrm>
                <a:off x="4986447" y="4157098"/>
                <a:ext cx="375689" cy="28584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r-Latn-RS" smtClean="0">
                        <a:latin typeface="Cambria Math" panose="02040503050406030204" pitchFamily="18" charset="0"/>
                      </a:rPr>
                      <m:t>∡</m:t>
                    </m:r>
                  </m:oMath>
                </a14:m>
                <a:r>
                  <a:rPr lang="en-US" dirty="0"/>
                  <a:t>  </a:t>
                </a:r>
                <a:endParaRPr lang="sr-Latn-RS" dirty="0"/>
              </a:p>
            </p:txBody>
          </p:sp>
        </mc:Choice>
        <mc:Fallback xmlns="">
          <p:sp>
            <p:nvSpPr>
              <p:cNvPr id="37" name="Okvir za tekst 36">
                <a:extLst>
                  <a:ext uri="{FF2B5EF4-FFF2-40B4-BE49-F238E27FC236}">
                    <a16:creationId xmlns:a16="http://schemas.microsoft.com/office/drawing/2014/main" id="{D7D95DDB-E4BF-4ACF-BA6F-6A7CD13F4E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447" y="4157098"/>
                <a:ext cx="375689" cy="285847"/>
              </a:xfrm>
              <a:prstGeom prst="rect">
                <a:avLst/>
              </a:prstGeom>
              <a:blipFill>
                <a:blip r:embed="rId6"/>
                <a:stretch>
                  <a:fillRect l="-20968" b="-6383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414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9" grpId="0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3" grpId="0"/>
      <p:bldP spid="30" grpId="0"/>
      <p:bldP spid="32" grpId="0"/>
      <p:bldP spid="6" grpId="0"/>
      <p:bldP spid="34" grpId="0"/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DBD3F7E0-ADC8-46F9-900D-F55C5E008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9752" y="4842610"/>
            <a:ext cx="4040088" cy="273844"/>
          </a:xfrm>
        </p:spPr>
        <p:txBody>
          <a:bodyPr/>
          <a:lstStyle/>
          <a:p>
            <a:r>
              <a:rPr lang="ru-RU" dirty="0"/>
              <a:t>Дупало Мирјана ОШ "Краљ Петар II  Карађорђевић"</a:t>
            </a:r>
            <a:endParaRPr lang="en-US" dirty="0"/>
          </a:p>
        </p:txBody>
      </p:sp>
      <p:sp>
        <p:nvSpPr>
          <p:cNvPr id="5" name="Pravougaonik 4">
            <a:extLst>
              <a:ext uri="{FF2B5EF4-FFF2-40B4-BE49-F238E27FC236}">
                <a16:creationId xmlns:a16="http://schemas.microsoft.com/office/drawing/2014/main" id="{692ECB45-654A-4BCF-977E-77395A022216}"/>
              </a:ext>
            </a:extLst>
          </p:cNvPr>
          <p:cNvSpPr/>
          <p:nvPr/>
        </p:nvSpPr>
        <p:spPr>
          <a:xfrm>
            <a:off x="251520" y="-14518"/>
            <a:ext cx="3269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sr-Cyrl-R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ПРАВОУГАОНИК</a:t>
            </a:r>
            <a:endParaRPr lang="sr-Latn-R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cxnSp>
        <p:nvCxnSpPr>
          <p:cNvPr id="9" name="Prava linija spajanja 8">
            <a:extLst>
              <a:ext uri="{FF2B5EF4-FFF2-40B4-BE49-F238E27FC236}">
                <a16:creationId xmlns:a16="http://schemas.microsoft.com/office/drawing/2014/main" id="{EBA658AB-2741-4C5E-B215-CD7D7F49A455}"/>
              </a:ext>
            </a:extLst>
          </p:cNvPr>
          <p:cNvCxnSpPr/>
          <p:nvPr/>
        </p:nvCxnSpPr>
        <p:spPr>
          <a:xfrm>
            <a:off x="3059832" y="1275606"/>
            <a:ext cx="0" cy="151216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Prava linija spajanja 9">
            <a:extLst>
              <a:ext uri="{FF2B5EF4-FFF2-40B4-BE49-F238E27FC236}">
                <a16:creationId xmlns:a16="http://schemas.microsoft.com/office/drawing/2014/main" id="{2266C07F-29B6-4299-ADA3-1942A701A4D0}"/>
              </a:ext>
            </a:extLst>
          </p:cNvPr>
          <p:cNvCxnSpPr>
            <a:cxnSpLocks/>
          </p:cNvCxnSpPr>
          <p:nvPr/>
        </p:nvCxnSpPr>
        <p:spPr>
          <a:xfrm flipH="1">
            <a:off x="3059832" y="2787774"/>
            <a:ext cx="237626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Prava linija spajanja 16">
            <a:extLst>
              <a:ext uri="{FF2B5EF4-FFF2-40B4-BE49-F238E27FC236}">
                <a16:creationId xmlns:a16="http://schemas.microsoft.com/office/drawing/2014/main" id="{97CF339E-8502-4AD9-BB04-23DCBEB6B001}"/>
              </a:ext>
            </a:extLst>
          </p:cNvPr>
          <p:cNvCxnSpPr/>
          <p:nvPr/>
        </p:nvCxnSpPr>
        <p:spPr>
          <a:xfrm>
            <a:off x="5436096" y="1275606"/>
            <a:ext cx="0" cy="151216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Prava linija spajanja 17">
            <a:extLst>
              <a:ext uri="{FF2B5EF4-FFF2-40B4-BE49-F238E27FC236}">
                <a16:creationId xmlns:a16="http://schemas.microsoft.com/office/drawing/2014/main" id="{51A81625-9D98-4B3B-84F2-0E0EBA7B385C}"/>
              </a:ext>
            </a:extLst>
          </p:cNvPr>
          <p:cNvCxnSpPr>
            <a:cxnSpLocks/>
          </p:cNvCxnSpPr>
          <p:nvPr/>
        </p:nvCxnSpPr>
        <p:spPr>
          <a:xfrm flipH="1">
            <a:off x="3059832" y="1275606"/>
            <a:ext cx="237626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1" name="Pravougaonik 20">
            <a:extLst>
              <a:ext uri="{FF2B5EF4-FFF2-40B4-BE49-F238E27FC236}">
                <a16:creationId xmlns:a16="http://schemas.microsoft.com/office/drawing/2014/main" id="{09CBCDC8-7345-4D10-B456-AFCC1128A73F}"/>
              </a:ext>
            </a:extLst>
          </p:cNvPr>
          <p:cNvSpPr/>
          <p:nvPr/>
        </p:nvSpPr>
        <p:spPr>
          <a:xfrm flipH="1">
            <a:off x="2932893" y="2754513"/>
            <a:ext cx="151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</a:t>
            </a:r>
            <a:endParaRPr lang="sr-Latn-R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Pravougaonik 21">
            <a:extLst>
              <a:ext uri="{FF2B5EF4-FFF2-40B4-BE49-F238E27FC236}">
                <a16:creationId xmlns:a16="http://schemas.microsoft.com/office/drawing/2014/main" id="{6ACE9419-E02C-40F6-B94D-E454BAE098F8}"/>
              </a:ext>
            </a:extLst>
          </p:cNvPr>
          <p:cNvSpPr/>
          <p:nvPr/>
        </p:nvSpPr>
        <p:spPr>
          <a:xfrm flipH="1">
            <a:off x="5563035" y="2754513"/>
            <a:ext cx="2109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</a:t>
            </a:r>
            <a:endParaRPr lang="sr-Latn-R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3" name="Pravougaonik 22">
            <a:extLst>
              <a:ext uri="{FF2B5EF4-FFF2-40B4-BE49-F238E27FC236}">
                <a16:creationId xmlns:a16="http://schemas.microsoft.com/office/drawing/2014/main" id="{15D13A4E-BFAC-47C7-9FE1-B2EE2F4B5B55}"/>
              </a:ext>
            </a:extLst>
          </p:cNvPr>
          <p:cNvSpPr/>
          <p:nvPr/>
        </p:nvSpPr>
        <p:spPr>
          <a:xfrm flipH="1">
            <a:off x="5492845" y="629655"/>
            <a:ext cx="3512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  <a:endParaRPr lang="sr-Latn-R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4" name="Pravougaonik 23">
            <a:extLst>
              <a:ext uri="{FF2B5EF4-FFF2-40B4-BE49-F238E27FC236}">
                <a16:creationId xmlns:a16="http://schemas.microsoft.com/office/drawing/2014/main" id="{7CA12747-6365-4B9D-B27E-CD0933953396}"/>
              </a:ext>
            </a:extLst>
          </p:cNvPr>
          <p:cNvSpPr/>
          <p:nvPr/>
        </p:nvSpPr>
        <p:spPr>
          <a:xfrm flipH="1">
            <a:off x="2530317" y="901772"/>
            <a:ext cx="3772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</a:t>
            </a:r>
            <a:endParaRPr lang="sr-Latn-R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5" name="Okvir za tekst 24">
            <a:extLst>
              <a:ext uri="{FF2B5EF4-FFF2-40B4-BE49-F238E27FC236}">
                <a16:creationId xmlns:a16="http://schemas.microsoft.com/office/drawing/2014/main" id="{6C3BE1A2-78E0-4617-992E-A3616FE7BEB7}"/>
              </a:ext>
            </a:extLst>
          </p:cNvPr>
          <p:cNvSpPr txBox="1"/>
          <p:nvPr/>
        </p:nvSpPr>
        <p:spPr>
          <a:xfrm>
            <a:off x="4219600" y="161413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>
                <a:solidFill>
                  <a:schemeClr val="accent3">
                    <a:lumMod val="50000"/>
                  </a:schemeClr>
                </a:solidFill>
              </a:rPr>
              <a:t>Четвороугао чија су сва 4 угла права назива се ПРАВОУГАОНИК.</a:t>
            </a:r>
            <a:endParaRPr lang="sr-Latn-R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6" name="Okvir za tekst 25">
            <a:extLst>
              <a:ext uri="{FF2B5EF4-FFF2-40B4-BE49-F238E27FC236}">
                <a16:creationId xmlns:a16="http://schemas.microsoft.com/office/drawing/2014/main" id="{78BBBE51-7C96-4595-B7A7-7D5A7374B04A}"/>
              </a:ext>
            </a:extLst>
          </p:cNvPr>
          <p:cNvSpPr txBox="1"/>
          <p:nvPr/>
        </p:nvSpPr>
        <p:spPr>
          <a:xfrm>
            <a:off x="6013470" y="1189701"/>
            <a:ext cx="2974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accent3">
                    <a:lumMod val="50000"/>
                  </a:schemeClr>
                </a:solidFill>
              </a:rPr>
              <a:t>Правоугаоник има </a:t>
            </a:r>
            <a:r>
              <a:rPr lang="sr-Cyrl-RS" dirty="0">
                <a:solidFill>
                  <a:schemeClr val="accent5">
                    <a:lumMod val="75000"/>
                  </a:schemeClr>
                </a:solidFill>
              </a:rPr>
              <a:t>два пара </a:t>
            </a:r>
            <a:r>
              <a:rPr lang="sr-Cyrl-RS" dirty="0">
                <a:solidFill>
                  <a:schemeClr val="accent3">
                    <a:lumMod val="50000"/>
                  </a:schemeClr>
                </a:solidFill>
              </a:rPr>
              <a:t>НАСПРАМНИХ страница!</a:t>
            </a:r>
            <a:endParaRPr lang="sr-Latn-R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7" name="Okvir za tekst 26">
            <a:extLst>
              <a:ext uri="{FF2B5EF4-FFF2-40B4-BE49-F238E27FC236}">
                <a16:creationId xmlns:a16="http://schemas.microsoft.com/office/drawing/2014/main" id="{440C7D74-22EE-478C-9257-9636FE492580}"/>
              </a:ext>
            </a:extLst>
          </p:cNvPr>
          <p:cNvSpPr txBox="1"/>
          <p:nvPr/>
        </p:nvSpPr>
        <p:spPr>
          <a:xfrm>
            <a:off x="6012160" y="2571750"/>
            <a:ext cx="2736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accent1">
                    <a:lumMod val="75000"/>
                  </a:schemeClr>
                </a:solidFill>
              </a:rPr>
              <a:t>Наспрамне странице су: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AB </a:t>
            </a:r>
            <a:r>
              <a:rPr lang="sr-Cyrl-RS" dirty="0">
                <a:solidFill>
                  <a:schemeClr val="accent1">
                    <a:lumMod val="75000"/>
                  </a:schemeClr>
                </a:solidFill>
              </a:rPr>
              <a:t>и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CD , BC </a:t>
            </a:r>
            <a:r>
              <a:rPr lang="sr-Cyrl-RS" dirty="0">
                <a:solidFill>
                  <a:schemeClr val="accent1">
                    <a:lumMod val="75000"/>
                  </a:schemeClr>
                </a:solidFill>
              </a:rPr>
              <a:t>и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 DA</a:t>
            </a:r>
            <a:r>
              <a:rPr lang="sr-Cyrl-RS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sr-Latn-R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Okvir za tekst 27">
            <a:extLst>
              <a:ext uri="{FF2B5EF4-FFF2-40B4-BE49-F238E27FC236}">
                <a16:creationId xmlns:a16="http://schemas.microsoft.com/office/drawing/2014/main" id="{F3083588-D3BB-4DC7-A3DF-5F25CA7F7A30}"/>
              </a:ext>
            </a:extLst>
          </p:cNvPr>
          <p:cNvSpPr txBox="1"/>
          <p:nvPr/>
        </p:nvSpPr>
        <p:spPr>
          <a:xfrm>
            <a:off x="1907704" y="3677843"/>
            <a:ext cx="6984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accent6">
                    <a:lumMod val="50000"/>
                  </a:schemeClr>
                </a:solidFill>
              </a:rPr>
              <a:t>Странице које имају заједничко теме називају се СУСЕДНЕ странице.</a:t>
            </a:r>
          </a:p>
          <a:p>
            <a:r>
              <a:rPr lang="sr-Cyrl-RS" dirty="0">
                <a:solidFill>
                  <a:schemeClr val="accent6">
                    <a:lumMod val="75000"/>
                  </a:schemeClr>
                </a:solidFill>
              </a:rPr>
              <a:t>Суседне станице су: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AB</a:t>
            </a:r>
            <a:r>
              <a:rPr lang="sr-Cyrl-RS" dirty="0">
                <a:solidFill>
                  <a:schemeClr val="accent6">
                    <a:lumMod val="75000"/>
                  </a:schemeClr>
                </a:solidFill>
              </a:rPr>
              <a:t> и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BC, BC</a:t>
            </a:r>
            <a:r>
              <a:rPr lang="sr-Cyrl-RS" dirty="0">
                <a:solidFill>
                  <a:schemeClr val="accent6">
                    <a:lumMod val="75000"/>
                  </a:schemeClr>
                </a:solidFill>
              </a:rPr>
              <a:t> и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CD, CD</a:t>
            </a:r>
            <a:r>
              <a:rPr lang="sr-Cyrl-RS" dirty="0">
                <a:solidFill>
                  <a:schemeClr val="accent6">
                    <a:lumMod val="75000"/>
                  </a:schemeClr>
                </a:solidFill>
              </a:rPr>
              <a:t> и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DA, DA</a:t>
            </a:r>
            <a:r>
              <a:rPr lang="sr-Cyrl-RS" dirty="0">
                <a:solidFill>
                  <a:schemeClr val="accent6">
                    <a:lumMod val="75000"/>
                  </a:schemeClr>
                </a:solidFill>
              </a:rPr>
              <a:t> и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AB.</a:t>
            </a:r>
            <a:endParaRPr lang="sr-Latn-R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4" name="Slika 33">
            <a:extLst>
              <a:ext uri="{FF2B5EF4-FFF2-40B4-BE49-F238E27FC236}">
                <a16:creationId xmlns:a16="http://schemas.microsoft.com/office/drawing/2014/main" id="{958F3931-A9E4-4DE3-A360-986D4977F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9736" y="1707654"/>
            <a:ext cx="3011184" cy="1693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Pravougaonik 34">
            <a:extLst>
              <a:ext uri="{FF2B5EF4-FFF2-40B4-BE49-F238E27FC236}">
                <a16:creationId xmlns:a16="http://schemas.microsoft.com/office/drawing/2014/main" id="{E3F89D6A-4345-411B-BADB-D7A0122B4D36}"/>
              </a:ext>
            </a:extLst>
          </p:cNvPr>
          <p:cNvSpPr/>
          <p:nvPr/>
        </p:nvSpPr>
        <p:spPr>
          <a:xfrm>
            <a:off x="4094007" y="2816160"/>
            <a:ext cx="3321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</a:t>
            </a:r>
            <a:endParaRPr lang="sr-Latn-R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6" name="Pravougaonik 35">
            <a:extLst>
              <a:ext uri="{FF2B5EF4-FFF2-40B4-BE49-F238E27FC236}">
                <a16:creationId xmlns:a16="http://schemas.microsoft.com/office/drawing/2014/main" id="{451EA3C0-28E5-4E5C-9078-45C28B01F297}"/>
              </a:ext>
            </a:extLst>
          </p:cNvPr>
          <p:cNvSpPr/>
          <p:nvPr/>
        </p:nvSpPr>
        <p:spPr>
          <a:xfrm>
            <a:off x="3909590" y="829413"/>
            <a:ext cx="3321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</a:t>
            </a:r>
            <a:endParaRPr lang="sr-Latn-R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7" name="Pravougaonik 36">
            <a:extLst>
              <a:ext uri="{FF2B5EF4-FFF2-40B4-BE49-F238E27FC236}">
                <a16:creationId xmlns:a16="http://schemas.microsoft.com/office/drawing/2014/main" id="{FD9E6054-5874-434D-9075-401033C27768}"/>
              </a:ext>
            </a:extLst>
          </p:cNvPr>
          <p:cNvSpPr/>
          <p:nvPr/>
        </p:nvSpPr>
        <p:spPr>
          <a:xfrm>
            <a:off x="2667424" y="1864250"/>
            <a:ext cx="3465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</a:t>
            </a:r>
            <a:endParaRPr lang="sr-Latn-R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8" name="Pravougaonik 37">
            <a:extLst>
              <a:ext uri="{FF2B5EF4-FFF2-40B4-BE49-F238E27FC236}">
                <a16:creationId xmlns:a16="http://schemas.microsoft.com/office/drawing/2014/main" id="{8D4B9B64-A81A-42C9-8516-C8A40BBD0B2C}"/>
              </a:ext>
            </a:extLst>
          </p:cNvPr>
          <p:cNvSpPr/>
          <p:nvPr/>
        </p:nvSpPr>
        <p:spPr>
          <a:xfrm>
            <a:off x="5428457" y="1830772"/>
            <a:ext cx="3465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</a:t>
            </a:r>
            <a:endParaRPr lang="sr-Latn-R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9" name="Okvir za tekst 38">
            <a:extLst>
              <a:ext uri="{FF2B5EF4-FFF2-40B4-BE49-F238E27FC236}">
                <a16:creationId xmlns:a16="http://schemas.microsoft.com/office/drawing/2014/main" id="{E5586EE5-EB3C-497C-9D27-145D845ECD07}"/>
              </a:ext>
            </a:extLst>
          </p:cNvPr>
          <p:cNvSpPr txBox="1"/>
          <p:nvPr/>
        </p:nvSpPr>
        <p:spPr>
          <a:xfrm>
            <a:off x="5979384" y="1894823"/>
            <a:ext cx="3412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accent5"/>
                </a:solidFill>
              </a:rPr>
              <a:t>Станице обележавамо малим словима латинице.</a:t>
            </a:r>
            <a:endParaRPr lang="sr-Latn-R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80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2" grpId="0"/>
      <p:bldP spid="23" grpId="0"/>
      <p:bldP spid="24" grpId="0"/>
      <p:bldP spid="26" grpId="0"/>
      <p:bldP spid="27" grpId="0"/>
      <p:bldP spid="35" grpId="0"/>
      <p:bldP spid="36" grpId="0"/>
      <p:bldP spid="37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DBD3F7E0-ADC8-46F9-900D-F55C5E008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9752" y="4842610"/>
            <a:ext cx="4040088" cy="273844"/>
          </a:xfrm>
        </p:spPr>
        <p:txBody>
          <a:bodyPr/>
          <a:lstStyle/>
          <a:p>
            <a:r>
              <a:rPr lang="ru-RU" dirty="0"/>
              <a:t>Дупало Мирјана ОШ "Краљ Петар II  Карађорђевић"</a:t>
            </a:r>
            <a:endParaRPr lang="en-US" dirty="0"/>
          </a:p>
        </p:txBody>
      </p:sp>
      <p:sp>
        <p:nvSpPr>
          <p:cNvPr id="5" name="Pravougaonik 4">
            <a:extLst>
              <a:ext uri="{FF2B5EF4-FFF2-40B4-BE49-F238E27FC236}">
                <a16:creationId xmlns:a16="http://schemas.microsoft.com/office/drawing/2014/main" id="{692ECB45-654A-4BCF-977E-77395A022216}"/>
              </a:ext>
            </a:extLst>
          </p:cNvPr>
          <p:cNvSpPr/>
          <p:nvPr/>
        </p:nvSpPr>
        <p:spPr>
          <a:xfrm>
            <a:off x="251520" y="-14518"/>
            <a:ext cx="3269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sr-Cyrl-R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КВАДРАТ</a:t>
            </a:r>
            <a:endParaRPr lang="sr-Latn-R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cxnSp>
        <p:nvCxnSpPr>
          <p:cNvPr id="9" name="Prava linija spajanja 8">
            <a:extLst>
              <a:ext uri="{FF2B5EF4-FFF2-40B4-BE49-F238E27FC236}">
                <a16:creationId xmlns:a16="http://schemas.microsoft.com/office/drawing/2014/main" id="{EBA658AB-2741-4C5E-B215-CD7D7F49A455}"/>
              </a:ext>
            </a:extLst>
          </p:cNvPr>
          <p:cNvCxnSpPr>
            <a:cxnSpLocks/>
          </p:cNvCxnSpPr>
          <p:nvPr/>
        </p:nvCxnSpPr>
        <p:spPr>
          <a:xfrm>
            <a:off x="3059832" y="1275606"/>
            <a:ext cx="0" cy="14400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Prava linija spajanja 9">
            <a:extLst>
              <a:ext uri="{FF2B5EF4-FFF2-40B4-BE49-F238E27FC236}">
                <a16:creationId xmlns:a16="http://schemas.microsoft.com/office/drawing/2014/main" id="{2266C07F-29B6-4299-ADA3-1942A701A4D0}"/>
              </a:ext>
            </a:extLst>
          </p:cNvPr>
          <p:cNvCxnSpPr>
            <a:cxnSpLocks/>
          </p:cNvCxnSpPr>
          <p:nvPr/>
        </p:nvCxnSpPr>
        <p:spPr>
          <a:xfrm flipH="1">
            <a:off x="3051056" y="2746261"/>
            <a:ext cx="14400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Prava linija spajanja 16">
            <a:extLst>
              <a:ext uri="{FF2B5EF4-FFF2-40B4-BE49-F238E27FC236}">
                <a16:creationId xmlns:a16="http://schemas.microsoft.com/office/drawing/2014/main" id="{97CF339E-8502-4AD9-BB04-23DCBEB6B001}"/>
              </a:ext>
            </a:extLst>
          </p:cNvPr>
          <p:cNvCxnSpPr/>
          <p:nvPr/>
        </p:nvCxnSpPr>
        <p:spPr>
          <a:xfrm>
            <a:off x="4473272" y="1275606"/>
            <a:ext cx="0" cy="14400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Prava linija spajanja 17">
            <a:extLst>
              <a:ext uri="{FF2B5EF4-FFF2-40B4-BE49-F238E27FC236}">
                <a16:creationId xmlns:a16="http://schemas.microsoft.com/office/drawing/2014/main" id="{51A81625-9D98-4B3B-84F2-0E0EBA7B385C}"/>
              </a:ext>
            </a:extLst>
          </p:cNvPr>
          <p:cNvCxnSpPr>
            <a:cxnSpLocks/>
          </p:cNvCxnSpPr>
          <p:nvPr/>
        </p:nvCxnSpPr>
        <p:spPr>
          <a:xfrm flipH="1">
            <a:off x="3059832" y="1275606"/>
            <a:ext cx="14400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1" name="Pravougaonik 20">
            <a:extLst>
              <a:ext uri="{FF2B5EF4-FFF2-40B4-BE49-F238E27FC236}">
                <a16:creationId xmlns:a16="http://schemas.microsoft.com/office/drawing/2014/main" id="{09CBCDC8-7345-4D10-B456-AFCC1128A73F}"/>
              </a:ext>
            </a:extLst>
          </p:cNvPr>
          <p:cNvSpPr/>
          <p:nvPr/>
        </p:nvSpPr>
        <p:spPr>
          <a:xfrm flipH="1">
            <a:off x="2932893" y="2571750"/>
            <a:ext cx="1495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</a:t>
            </a:r>
            <a:endParaRPr lang="sr-Latn-R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Pravougaonik 21">
            <a:extLst>
              <a:ext uri="{FF2B5EF4-FFF2-40B4-BE49-F238E27FC236}">
                <a16:creationId xmlns:a16="http://schemas.microsoft.com/office/drawing/2014/main" id="{6ACE9419-E02C-40F6-B94D-E454BAE098F8}"/>
              </a:ext>
            </a:extLst>
          </p:cNvPr>
          <p:cNvSpPr/>
          <p:nvPr/>
        </p:nvSpPr>
        <p:spPr>
          <a:xfrm flipH="1">
            <a:off x="4610160" y="2495295"/>
            <a:ext cx="2109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</a:t>
            </a:r>
            <a:endParaRPr lang="sr-Latn-R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3" name="Pravougaonik 22">
            <a:extLst>
              <a:ext uri="{FF2B5EF4-FFF2-40B4-BE49-F238E27FC236}">
                <a16:creationId xmlns:a16="http://schemas.microsoft.com/office/drawing/2014/main" id="{15D13A4E-BFAC-47C7-9FE1-B2EE2F4B5B55}"/>
              </a:ext>
            </a:extLst>
          </p:cNvPr>
          <p:cNvSpPr/>
          <p:nvPr/>
        </p:nvSpPr>
        <p:spPr>
          <a:xfrm flipH="1">
            <a:off x="4572000" y="857798"/>
            <a:ext cx="3512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  <a:endParaRPr lang="sr-Latn-R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4" name="Pravougaonik 23">
            <a:extLst>
              <a:ext uri="{FF2B5EF4-FFF2-40B4-BE49-F238E27FC236}">
                <a16:creationId xmlns:a16="http://schemas.microsoft.com/office/drawing/2014/main" id="{7CA12747-6365-4B9D-B27E-CD0933953396}"/>
              </a:ext>
            </a:extLst>
          </p:cNvPr>
          <p:cNvSpPr/>
          <p:nvPr/>
        </p:nvSpPr>
        <p:spPr>
          <a:xfrm flipH="1">
            <a:off x="2530317" y="901772"/>
            <a:ext cx="3772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</a:t>
            </a:r>
            <a:endParaRPr lang="sr-Latn-R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5" name="Okvir za tekst 24">
            <a:extLst>
              <a:ext uri="{FF2B5EF4-FFF2-40B4-BE49-F238E27FC236}">
                <a16:creationId xmlns:a16="http://schemas.microsoft.com/office/drawing/2014/main" id="{6C3BE1A2-78E0-4617-992E-A3616FE7BEB7}"/>
              </a:ext>
            </a:extLst>
          </p:cNvPr>
          <p:cNvSpPr txBox="1"/>
          <p:nvPr/>
        </p:nvSpPr>
        <p:spPr>
          <a:xfrm>
            <a:off x="5649213" y="1800228"/>
            <a:ext cx="34947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solidFill>
                  <a:schemeClr val="accent3">
                    <a:lumMod val="50000"/>
                  </a:schemeClr>
                </a:solidFill>
              </a:rPr>
              <a:t>Правоугаоник коме су </a:t>
            </a:r>
            <a:r>
              <a:rPr lang="sr-Cyrl-RS" sz="2400" b="1" u="sng" dirty="0">
                <a:solidFill>
                  <a:schemeClr val="accent3">
                    <a:lumMod val="50000"/>
                  </a:schemeClr>
                </a:solidFill>
              </a:rPr>
              <a:t>све странице једнаке</a:t>
            </a:r>
            <a:r>
              <a:rPr lang="sr-Cyrl-RS" sz="2400" b="1" dirty="0">
                <a:solidFill>
                  <a:schemeClr val="accent3">
                    <a:lumMod val="50000"/>
                  </a:schemeClr>
                </a:solidFill>
              </a:rPr>
              <a:t> назива се КВАДРАТ.</a:t>
            </a:r>
            <a:endParaRPr lang="sr-Latn-R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216A353-73F9-4E15-989E-9B0967ECE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264" y="1697698"/>
            <a:ext cx="3262992" cy="1835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AD56D61F-15AE-4764-90F7-4C7115CB88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894" y="2970468"/>
            <a:ext cx="2286000" cy="2286000"/>
          </a:xfrm>
          <a:prstGeom prst="rect">
            <a:avLst/>
          </a:prstGeom>
        </p:spPr>
      </p:pic>
      <p:sp>
        <p:nvSpPr>
          <p:cNvPr id="29" name="Pravougaonik 28">
            <a:extLst>
              <a:ext uri="{FF2B5EF4-FFF2-40B4-BE49-F238E27FC236}">
                <a16:creationId xmlns:a16="http://schemas.microsoft.com/office/drawing/2014/main" id="{4AFD764E-9C49-4735-BE09-CCEBFFB22D69}"/>
              </a:ext>
            </a:extLst>
          </p:cNvPr>
          <p:cNvSpPr/>
          <p:nvPr/>
        </p:nvSpPr>
        <p:spPr>
          <a:xfrm>
            <a:off x="3600481" y="2664082"/>
            <a:ext cx="3321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</a:t>
            </a:r>
            <a:endParaRPr lang="sr-Latn-R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0" name="Pravougaonik 29">
            <a:extLst>
              <a:ext uri="{FF2B5EF4-FFF2-40B4-BE49-F238E27FC236}">
                <a16:creationId xmlns:a16="http://schemas.microsoft.com/office/drawing/2014/main" id="{30EC3F93-D65A-4955-8188-D81F46C280A8}"/>
              </a:ext>
            </a:extLst>
          </p:cNvPr>
          <p:cNvSpPr/>
          <p:nvPr/>
        </p:nvSpPr>
        <p:spPr>
          <a:xfrm>
            <a:off x="4471746" y="1711416"/>
            <a:ext cx="29095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</a:t>
            </a:r>
            <a:endParaRPr lang="sr-Latn-R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1" name="Pravougaonik 30">
            <a:extLst>
              <a:ext uri="{FF2B5EF4-FFF2-40B4-BE49-F238E27FC236}">
                <a16:creationId xmlns:a16="http://schemas.microsoft.com/office/drawing/2014/main" id="{7A7B21D1-9F5A-4858-B8F0-7AACCCE8930A}"/>
              </a:ext>
            </a:extLst>
          </p:cNvPr>
          <p:cNvSpPr/>
          <p:nvPr/>
        </p:nvSpPr>
        <p:spPr>
          <a:xfrm>
            <a:off x="3564525" y="841273"/>
            <a:ext cx="3321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</a:t>
            </a:r>
            <a:endParaRPr lang="sr-Latn-R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2" name="Pravougaonik 31">
            <a:extLst>
              <a:ext uri="{FF2B5EF4-FFF2-40B4-BE49-F238E27FC236}">
                <a16:creationId xmlns:a16="http://schemas.microsoft.com/office/drawing/2014/main" id="{5053C6CA-2D16-45F9-A473-F2D02F068DDA}"/>
              </a:ext>
            </a:extLst>
          </p:cNvPr>
          <p:cNvSpPr/>
          <p:nvPr/>
        </p:nvSpPr>
        <p:spPr>
          <a:xfrm>
            <a:off x="2691606" y="1764773"/>
            <a:ext cx="3321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</a:t>
            </a:r>
            <a:endParaRPr lang="sr-Latn-R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448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2" grpId="0"/>
      <p:bldP spid="23" grpId="0"/>
      <p:bldP spid="24" grpId="0"/>
      <p:bldP spid="29" grpId="0"/>
      <p:bldP spid="30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0A1DABBA-CEF7-4598-B585-27C201969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1680" y="4800600"/>
            <a:ext cx="4904184" cy="273844"/>
          </a:xfrm>
        </p:spPr>
        <p:txBody>
          <a:bodyPr/>
          <a:lstStyle/>
          <a:p>
            <a:r>
              <a:rPr lang="ru-RU" dirty="0"/>
              <a:t>Дупало Мирјана ОШ "Краљ Петар II  Карађорђевић"</a:t>
            </a:r>
            <a:endParaRPr lang="en-US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523F9B7D-F8B5-44BB-96CB-B0C0B04B4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ДОМАЋИ ЗАДАТАК:</a:t>
            </a:r>
            <a:endParaRPr lang="sr-Latn-RS" dirty="0"/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356ACF47-0950-4429-90EA-D4CF0B6510EF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sr-Cyrl-RS" dirty="0"/>
              <a:t>Радна свеска  59. страна.</a:t>
            </a:r>
          </a:p>
          <a:p>
            <a:endParaRPr lang="sr-Latn-RS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ACE3BC62-C6D1-4AFD-AD8A-2F5663CE91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93963"/>
            <a:ext cx="2664296" cy="3017852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597098E7-1883-499E-A546-5C0C5974A8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864" y="2432231"/>
            <a:ext cx="2286000" cy="2286000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1E06C93-50BD-4F57-8B0A-D8B9AE4058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157323"/>
            <a:ext cx="4064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4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theme/theme1.xml><?xml version="1.0" encoding="utf-8"?>
<a:theme xmlns:a="http://schemas.openxmlformats.org/drawingml/2006/main" name="1741">
  <a:themeElements>
    <a:clrScheme name="Custom 11">
      <a:dk1>
        <a:srgbClr val="494C4F"/>
      </a:dk1>
      <a:lt1>
        <a:srgbClr val="FFFFFF"/>
      </a:lt1>
      <a:dk2>
        <a:srgbClr val="494C4F"/>
      </a:dk2>
      <a:lt2>
        <a:srgbClr val="F2F3F8"/>
      </a:lt2>
      <a:accent1>
        <a:srgbClr val="FA7541"/>
      </a:accent1>
      <a:accent2>
        <a:srgbClr val="FED65C"/>
      </a:accent2>
      <a:accent3>
        <a:srgbClr val="4FC1E9"/>
      </a:accent3>
      <a:accent4>
        <a:srgbClr val="A1D469"/>
      </a:accent4>
      <a:accent5>
        <a:srgbClr val="ED5463"/>
      </a:accent5>
      <a:accent6>
        <a:srgbClr val="49CFAE"/>
      </a:accent6>
      <a:hlink>
        <a:srgbClr val="4FC1E9"/>
      </a:hlink>
      <a:folHlink>
        <a:srgbClr val="49CF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984.potx" id="{EC640142-0B56-4BCD-BF44-3E913B1153CA}" vid="{09F0B827-5AC6-455C-82DF-B55A8A898FAA}"/>
    </a:ext>
  </a:extLst>
</a:theme>
</file>

<file path=ppt/theme/theme2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2984</Template>
  <TotalTime>301</TotalTime>
  <Words>294</Words>
  <Application>Microsoft Office PowerPoint</Application>
  <PresentationFormat>Projekcija na ekranu (16:9)</PresentationFormat>
  <Paragraphs>68</Paragraphs>
  <Slides>8</Slides>
  <Notes>0</Notes>
  <HiddenSlides>0</HiddenSlides>
  <MMClips>0</MMClips>
  <ScaleCrop>false</ScaleCrop>
  <HeadingPairs>
    <vt:vector size="6" baseType="variant">
      <vt:variant>
        <vt:lpstr>Korišćeni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Cambria Math</vt:lpstr>
      <vt:lpstr>1741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ДОМАЋИ ЗАДАТАК: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Mathematics</dc:title>
  <dc:creator>Дупало Мирјана</dc:creator>
  <cp:lastModifiedBy>Дупало Мирјана</cp:lastModifiedBy>
  <cp:revision>24</cp:revision>
  <dcterms:created xsi:type="dcterms:W3CDTF">2020-05-05T10:38:16Z</dcterms:created>
  <dcterms:modified xsi:type="dcterms:W3CDTF">2020-05-07T14:30:18Z</dcterms:modified>
</cp:coreProperties>
</file>